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91" r:id="rId2"/>
    <p:sldId id="322" r:id="rId3"/>
    <p:sldId id="331" r:id="rId4"/>
    <p:sldId id="302" r:id="rId5"/>
    <p:sldId id="330" r:id="rId6"/>
    <p:sldId id="323" r:id="rId7"/>
    <p:sldId id="332" r:id="rId8"/>
    <p:sldId id="324" r:id="rId9"/>
    <p:sldId id="325" r:id="rId10"/>
    <p:sldId id="326" r:id="rId11"/>
    <p:sldId id="342" r:id="rId12"/>
    <p:sldId id="327" r:id="rId13"/>
    <p:sldId id="328" r:id="rId14"/>
    <p:sldId id="346" r:id="rId15"/>
    <p:sldId id="334" r:id="rId16"/>
    <p:sldId id="329" r:id="rId17"/>
    <p:sldId id="333" r:id="rId18"/>
    <p:sldId id="336" r:id="rId19"/>
    <p:sldId id="347" r:id="rId20"/>
    <p:sldId id="337" r:id="rId21"/>
    <p:sldId id="338" r:id="rId22"/>
    <p:sldId id="340" r:id="rId23"/>
    <p:sldId id="348" r:id="rId24"/>
    <p:sldId id="341" r:id="rId25"/>
    <p:sldId id="318" r:id="rId26"/>
  </p:sldIdLst>
  <p:sldSz cx="12192000" cy="6858000"/>
  <p:notesSz cx="6858000" cy="9144000"/>
  <p:embeddedFontLst>
    <p:embeddedFont>
      <p:font typeface="Aptos Narrow" panose="020B000402020202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Imperial Sans Text" panose="020B0503020202020204" pitchFamily="34" charset="77"/>
      <p:regular r:id="rId33"/>
      <p:bold r:id="rId34"/>
    </p:embeddedFont>
    <p:embeddedFont>
      <p:font typeface="Imperial Sans Text Medium" panose="020F0502020204030204" pitchFamily="34" charset="0"/>
      <p:regular r:id="rId35"/>
      <p:bold r:id="rId36"/>
      <p:italic r:id="rId37"/>
      <p:boldItalic r:id="rId38"/>
    </p:embeddedFont>
    <p:embeddedFont>
      <p:font typeface="Imperial Sans Text Semibold" panose="020B0703020202020204" pitchFamily="34" charset="77"/>
      <p:regular r:id="rId39"/>
      <p:bold r:id="rId40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495692-325D-DC42-A776-6BA55FE31863}" v="514" dt="2024-09-16T11:38:19.227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03"/>
  </p:normalViewPr>
  <p:slideViewPr>
    <p:cSldViewPr snapToGrid="0">
      <p:cViewPr varScale="1">
        <p:scale>
          <a:sx n="127" d="100"/>
          <a:sy n="127" d="100"/>
        </p:scale>
        <p:origin x="2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F29B2D-09C9-45E4-838C-83032569308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021BDA4-8D8E-46E5-A920-18CBB6085AB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400" b="1"/>
            <a:t>Background</a:t>
          </a:r>
        </a:p>
        <a:p>
          <a:r>
            <a:rPr lang="en-GB" sz="1400" b="0"/>
            <a:t>Relate the CBO Unknown methodology to Experimental Design, Bayesian Optimization and Causal Bayesian Optimization</a:t>
          </a:r>
        </a:p>
      </dgm:t>
    </dgm:pt>
    <dgm:pt modelId="{E7C094E1-7D9D-4519-A352-3A8475C39378}" type="parTrans" cxnId="{FCA628DB-B135-4331-926E-48E49335E5BE}">
      <dgm:prSet/>
      <dgm:spPr/>
      <dgm:t>
        <a:bodyPr/>
        <a:lstStyle/>
        <a:p>
          <a:endParaRPr lang="en-GB" sz="1400"/>
        </a:p>
      </dgm:t>
    </dgm:pt>
    <dgm:pt modelId="{A3F49FE3-1F1C-4A65-A584-B8984C47B4B2}" type="sibTrans" cxnId="{FCA628DB-B135-4331-926E-48E49335E5BE}">
      <dgm:prSet/>
      <dgm:spPr/>
      <dgm:t>
        <a:bodyPr/>
        <a:lstStyle/>
        <a:p>
          <a:endParaRPr lang="en-GB" sz="1400"/>
        </a:p>
      </dgm:t>
    </dgm:pt>
    <dgm:pt modelId="{2DA08567-CDC1-4CB0-A982-B26F87315AC5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400" b="1"/>
            <a:t>Motivating</a:t>
          </a:r>
          <a:r>
            <a:rPr lang="en-GB" sz="1400" b="1" baseline="0"/>
            <a:t> Experiments</a:t>
          </a:r>
        </a:p>
        <a:p>
          <a:r>
            <a:rPr lang="en-GB" sz="1400" b="0" baseline="0"/>
            <a:t>Show knowledge of the full causal graph is not needed for efficient optimization</a:t>
          </a:r>
          <a:endParaRPr lang="en-GB" sz="1400" b="0"/>
        </a:p>
      </dgm:t>
    </dgm:pt>
    <dgm:pt modelId="{C05DA459-75B1-4F05-A083-FC1659A70396}" type="parTrans" cxnId="{DB94F1ED-3162-4837-8F09-D9C42C6FCBD9}">
      <dgm:prSet/>
      <dgm:spPr/>
      <dgm:t>
        <a:bodyPr/>
        <a:lstStyle/>
        <a:p>
          <a:endParaRPr lang="en-GB" sz="1400"/>
        </a:p>
      </dgm:t>
    </dgm:pt>
    <dgm:pt modelId="{EE8AE39A-67D3-430F-993B-D6E8F262CA12}" type="sibTrans" cxnId="{DB94F1ED-3162-4837-8F09-D9C42C6FCBD9}">
      <dgm:prSet/>
      <dgm:spPr/>
      <dgm:t>
        <a:bodyPr/>
        <a:lstStyle/>
        <a:p>
          <a:endParaRPr lang="en-GB" sz="1400"/>
        </a:p>
      </dgm:t>
    </dgm:pt>
    <dgm:pt modelId="{4C71B66A-DB40-4212-8F56-8DFAEE4895A3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400" b="1"/>
            <a:t>Methodology</a:t>
          </a:r>
        </a:p>
        <a:p>
          <a:r>
            <a:rPr lang="en-GB" sz="1400" b="0"/>
            <a:t>Extend CBO to cases where the causal graph is unknown by introducing a Bayesian Posterior over the direct parents of the target variable</a:t>
          </a:r>
        </a:p>
      </dgm:t>
    </dgm:pt>
    <dgm:pt modelId="{28FE9CE3-2F70-4CA7-AC19-4E55934692AA}" type="parTrans" cxnId="{AEE0127A-611D-4CFF-998D-28704AA9FC04}">
      <dgm:prSet/>
      <dgm:spPr/>
      <dgm:t>
        <a:bodyPr/>
        <a:lstStyle/>
        <a:p>
          <a:endParaRPr lang="en-GB" sz="1400"/>
        </a:p>
      </dgm:t>
    </dgm:pt>
    <dgm:pt modelId="{391EBC4C-4536-42A6-982B-52D5CF34803C}" type="sibTrans" cxnId="{AEE0127A-611D-4CFF-998D-28704AA9FC04}">
      <dgm:prSet/>
      <dgm:spPr/>
      <dgm:t>
        <a:bodyPr/>
        <a:lstStyle/>
        <a:p>
          <a:endParaRPr lang="en-GB" sz="1400"/>
        </a:p>
      </dgm:t>
    </dgm:pt>
    <dgm:pt modelId="{F7895A54-41B1-4C9D-BD45-C070798D755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400" b="1"/>
            <a:t>Results</a:t>
          </a:r>
        </a:p>
        <a:p>
          <a:r>
            <a:rPr lang="en-GB" sz="1400" b="0"/>
            <a:t>Method is competitive with existing benchmarks and scales to larger graphs</a:t>
          </a:r>
        </a:p>
      </dgm:t>
    </dgm:pt>
    <dgm:pt modelId="{C1BCBDF3-747E-49F7-BE8C-3AF3C803FB70}" type="parTrans" cxnId="{49822727-5EAF-4BAE-AF11-565C7A5B0544}">
      <dgm:prSet/>
      <dgm:spPr/>
      <dgm:t>
        <a:bodyPr/>
        <a:lstStyle/>
        <a:p>
          <a:endParaRPr lang="en-GB" sz="1400"/>
        </a:p>
      </dgm:t>
    </dgm:pt>
    <dgm:pt modelId="{E3AFEC88-AC00-499F-B050-1A7586CF09EC}" type="sibTrans" cxnId="{49822727-5EAF-4BAE-AF11-565C7A5B0544}">
      <dgm:prSet/>
      <dgm:spPr/>
      <dgm:t>
        <a:bodyPr/>
        <a:lstStyle/>
        <a:p>
          <a:endParaRPr lang="en-GB" sz="1400"/>
        </a:p>
      </dgm:t>
    </dgm:pt>
    <dgm:pt modelId="{5380F9F5-5585-47E2-B2A5-14ED9EF8F28C}" type="pres">
      <dgm:prSet presAssocID="{0CF29B2D-09C9-45E4-838C-830325693088}" presName="linear" presStyleCnt="0">
        <dgm:presLayoutVars>
          <dgm:dir/>
          <dgm:animLvl val="lvl"/>
          <dgm:resizeHandles val="exact"/>
        </dgm:presLayoutVars>
      </dgm:prSet>
      <dgm:spPr/>
    </dgm:pt>
    <dgm:pt modelId="{A9193429-C1F8-4E96-88D9-43F0F54575FB}" type="pres">
      <dgm:prSet presAssocID="{C021BDA4-8D8E-46E5-A920-18CBB6085AB8}" presName="parentLin" presStyleCnt="0"/>
      <dgm:spPr/>
    </dgm:pt>
    <dgm:pt modelId="{C06DE21B-7977-49E8-BC09-958DF16C255F}" type="pres">
      <dgm:prSet presAssocID="{C021BDA4-8D8E-46E5-A920-18CBB6085AB8}" presName="parentLeftMargin" presStyleLbl="node1" presStyleIdx="0" presStyleCnt="4"/>
      <dgm:spPr/>
    </dgm:pt>
    <dgm:pt modelId="{16CA2B66-F36A-4C14-89E6-E3983DDED89D}" type="pres">
      <dgm:prSet presAssocID="{C021BDA4-8D8E-46E5-A920-18CBB6085AB8}" presName="parentText" presStyleLbl="node1" presStyleIdx="0" presStyleCnt="4" custScaleX="114345">
        <dgm:presLayoutVars>
          <dgm:chMax val="0"/>
          <dgm:bulletEnabled val="1"/>
        </dgm:presLayoutVars>
      </dgm:prSet>
      <dgm:spPr/>
    </dgm:pt>
    <dgm:pt modelId="{1B101D91-25CE-43EA-A06F-359663B0302B}" type="pres">
      <dgm:prSet presAssocID="{C021BDA4-8D8E-46E5-A920-18CBB6085AB8}" presName="negativeSpace" presStyleCnt="0"/>
      <dgm:spPr/>
    </dgm:pt>
    <dgm:pt modelId="{E5F33877-B2FA-43C7-B37B-86C5CDF9CF23}" type="pres">
      <dgm:prSet presAssocID="{C021BDA4-8D8E-46E5-A920-18CBB6085AB8}" presName="childText" presStyleLbl="conFgAcc1" presStyleIdx="0" presStyleCnt="4">
        <dgm:presLayoutVars>
          <dgm:bulletEnabled val="1"/>
        </dgm:presLayoutVars>
      </dgm:prSet>
      <dgm:spPr>
        <a:noFill/>
        <a:ln w="28575">
          <a:solidFill>
            <a:schemeClr val="accent1">
              <a:lumMod val="75000"/>
            </a:schemeClr>
          </a:solidFill>
        </a:ln>
      </dgm:spPr>
    </dgm:pt>
    <dgm:pt modelId="{990E8097-E006-4906-9709-C1CF11C761C0}" type="pres">
      <dgm:prSet presAssocID="{A3F49FE3-1F1C-4A65-A584-B8984C47B4B2}" presName="spaceBetweenRectangles" presStyleCnt="0"/>
      <dgm:spPr/>
    </dgm:pt>
    <dgm:pt modelId="{38CA9100-8664-427A-AB79-2CAFF6309FCF}" type="pres">
      <dgm:prSet presAssocID="{2DA08567-CDC1-4CB0-A982-B26F87315AC5}" presName="parentLin" presStyleCnt="0"/>
      <dgm:spPr/>
    </dgm:pt>
    <dgm:pt modelId="{9C65B056-165A-4612-A715-A0760E47FBC9}" type="pres">
      <dgm:prSet presAssocID="{2DA08567-CDC1-4CB0-A982-B26F87315AC5}" presName="parentLeftMargin" presStyleLbl="node1" presStyleIdx="0" presStyleCnt="4"/>
      <dgm:spPr/>
    </dgm:pt>
    <dgm:pt modelId="{D0850D10-ED61-43F0-9D1B-141069FB0E07}" type="pres">
      <dgm:prSet presAssocID="{2DA08567-CDC1-4CB0-A982-B26F87315AC5}" presName="parentText" presStyleLbl="node1" presStyleIdx="1" presStyleCnt="4" custScaleX="114677">
        <dgm:presLayoutVars>
          <dgm:chMax val="0"/>
          <dgm:bulletEnabled val="1"/>
        </dgm:presLayoutVars>
      </dgm:prSet>
      <dgm:spPr/>
    </dgm:pt>
    <dgm:pt modelId="{3B39E517-0D8A-410E-9561-4A408F6783BF}" type="pres">
      <dgm:prSet presAssocID="{2DA08567-CDC1-4CB0-A982-B26F87315AC5}" presName="negativeSpace" presStyleCnt="0"/>
      <dgm:spPr/>
    </dgm:pt>
    <dgm:pt modelId="{22C65012-3661-4176-B88B-247C6096278A}" type="pres">
      <dgm:prSet presAssocID="{2DA08567-CDC1-4CB0-A982-B26F87315AC5}" presName="childText" presStyleLbl="conFgAcc1" presStyleIdx="1" presStyleCnt="4">
        <dgm:presLayoutVars>
          <dgm:bulletEnabled val="1"/>
        </dgm:presLayoutVars>
      </dgm:prSet>
      <dgm:spPr>
        <a:noFill/>
        <a:ln w="28575">
          <a:solidFill>
            <a:schemeClr val="accent1">
              <a:lumMod val="75000"/>
            </a:schemeClr>
          </a:solidFill>
        </a:ln>
      </dgm:spPr>
    </dgm:pt>
    <dgm:pt modelId="{82321D13-A778-43B5-96D9-C5A0DA68A92B}" type="pres">
      <dgm:prSet presAssocID="{EE8AE39A-67D3-430F-993B-D6E8F262CA12}" presName="spaceBetweenRectangles" presStyleCnt="0"/>
      <dgm:spPr/>
    </dgm:pt>
    <dgm:pt modelId="{51F022DF-B567-4E6F-98A7-B50E8FFB545E}" type="pres">
      <dgm:prSet presAssocID="{4C71B66A-DB40-4212-8F56-8DFAEE4895A3}" presName="parentLin" presStyleCnt="0"/>
      <dgm:spPr/>
    </dgm:pt>
    <dgm:pt modelId="{C1E87BEA-ACC7-46BD-9F5A-89E78B932A8B}" type="pres">
      <dgm:prSet presAssocID="{4C71B66A-DB40-4212-8F56-8DFAEE4895A3}" presName="parentLeftMargin" presStyleLbl="node1" presStyleIdx="1" presStyleCnt="4"/>
      <dgm:spPr/>
    </dgm:pt>
    <dgm:pt modelId="{8C67493D-09B9-4D41-AC57-B7F3DC8FD7DF}" type="pres">
      <dgm:prSet presAssocID="{4C71B66A-DB40-4212-8F56-8DFAEE4895A3}" presName="parentText" presStyleLbl="node1" presStyleIdx="2" presStyleCnt="4" custScaleX="115267">
        <dgm:presLayoutVars>
          <dgm:chMax val="0"/>
          <dgm:bulletEnabled val="1"/>
        </dgm:presLayoutVars>
      </dgm:prSet>
      <dgm:spPr/>
    </dgm:pt>
    <dgm:pt modelId="{14D32897-4E09-4418-A1D7-5A8E6A8F8972}" type="pres">
      <dgm:prSet presAssocID="{4C71B66A-DB40-4212-8F56-8DFAEE4895A3}" presName="negativeSpace" presStyleCnt="0"/>
      <dgm:spPr/>
    </dgm:pt>
    <dgm:pt modelId="{1ACD6FD3-5E64-491C-AB91-99804A02BB3A}" type="pres">
      <dgm:prSet presAssocID="{4C71B66A-DB40-4212-8F56-8DFAEE4895A3}" presName="childText" presStyleLbl="conFgAcc1" presStyleIdx="2" presStyleCnt="4">
        <dgm:presLayoutVars>
          <dgm:bulletEnabled val="1"/>
        </dgm:presLayoutVars>
      </dgm:prSet>
      <dgm:spPr>
        <a:noFill/>
        <a:ln w="28575">
          <a:solidFill>
            <a:schemeClr val="accent1">
              <a:lumMod val="75000"/>
            </a:schemeClr>
          </a:solidFill>
        </a:ln>
      </dgm:spPr>
    </dgm:pt>
    <dgm:pt modelId="{4E2F43E5-182B-4518-B881-C35A1F6BE5BD}" type="pres">
      <dgm:prSet presAssocID="{391EBC4C-4536-42A6-982B-52D5CF34803C}" presName="spaceBetweenRectangles" presStyleCnt="0"/>
      <dgm:spPr/>
    </dgm:pt>
    <dgm:pt modelId="{2D911676-5B96-4929-8B9C-B8B5C306D654}" type="pres">
      <dgm:prSet presAssocID="{F7895A54-41B1-4C9D-BD45-C070798D7559}" presName="parentLin" presStyleCnt="0"/>
      <dgm:spPr/>
    </dgm:pt>
    <dgm:pt modelId="{C5F8F13E-DED0-4E8A-823C-6BF22DBFEF15}" type="pres">
      <dgm:prSet presAssocID="{F7895A54-41B1-4C9D-BD45-C070798D7559}" presName="parentLeftMargin" presStyleLbl="node1" presStyleIdx="2" presStyleCnt="4"/>
      <dgm:spPr/>
    </dgm:pt>
    <dgm:pt modelId="{1CB6953E-A5B2-4D86-9074-93CA7A1E745F}" type="pres">
      <dgm:prSet presAssocID="{F7895A54-41B1-4C9D-BD45-C070798D7559}" presName="parentText" presStyleLbl="node1" presStyleIdx="3" presStyleCnt="4" custScaleX="114934">
        <dgm:presLayoutVars>
          <dgm:chMax val="0"/>
          <dgm:bulletEnabled val="1"/>
        </dgm:presLayoutVars>
      </dgm:prSet>
      <dgm:spPr/>
    </dgm:pt>
    <dgm:pt modelId="{3350CBA9-D46F-4520-968C-4D7871650BF8}" type="pres">
      <dgm:prSet presAssocID="{F7895A54-41B1-4C9D-BD45-C070798D7559}" presName="negativeSpace" presStyleCnt="0"/>
      <dgm:spPr/>
    </dgm:pt>
    <dgm:pt modelId="{C927A691-E692-47A6-8DCF-574122950AA4}" type="pres">
      <dgm:prSet presAssocID="{F7895A54-41B1-4C9D-BD45-C070798D7559}" presName="childText" presStyleLbl="conFgAcc1" presStyleIdx="3" presStyleCnt="4">
        <dgm:presLayoutVars>
          <dgm:bulletEnabled val="1"/>
        </dgm:presLayoutVars>
      </dgm:prSet>
      <dgm:spPr>
        <a:noFill/>
        <a:ln w="28575">
          <a:solidFill>
            <a:schemeClr val="accent1">
              <a:lumMod val="75000"/>
            </a:schemeClr>
          </a:solidFill>
        </a:ln>
      </dgm:spPr>
    </dgm:pt>
  </dgm:ptLst>
  <dgm:cxnLst>
    <dgm:cxn modelId="{D89F6B24-2984-4257-9FC2-4ABD47F99178}" type="presOf" srcId="{2DA08567-CDC1-4CB0-A982-B26F87315AC5}" destId="{D0850D10-ED61-43F0-9D1B-141069FB0E07}" srcOrd="1" destOrd="0" presId="urn:microsoft.com/office/officeart/2005/8/layout/list1"/>
    <dgm:cxn modelId="{49822727-5EAF-4BAE-AF11-565C7A5B0544}" srcId="{0CF29B2D-09C9-45E4-838C-830325693088}" destId="{F7895A54-41B1-4C9D-BD45-C070798D7559}" srcOrd="3" destOrd="0" parTransId="{C1BCBDF3-747E-49F7-BE8C-3AF3C803FB70}" sibTransId="{E3AFEC88-AC00-499F-B050-1A7586CF09EC}"/>
    <dgm:cxn modelId="{FBFBB031-B45B-4341-929E-1A07D9E576A1}" type="presOf" srcId="{C021BDA4-8D8E-46E5-A920-18CBB6085AB8}" destId="{16CA2B66-F36A-4C14-89E6-E3983DDED89D}" srcOrd="1" destOrd="0" presId="urn:microsoft.com/office/officeart/2005/8/layout/list1"/>
    <dgm:cxn modelId="{F5F4DD48-D987-4BE4-AB71-F1B8D007EB18}" type="presOf" srcId="{F7895A54-41B1-4C9D-BD45-C070798D7559}" destId="{C5F8F13E-DED0-4E8A-823C-6BF22DBFEF15}" srcOrd="0" destOrd="0" presId="urn:microsoft.com/office/officeart/2005/8/layout/list1"/>
    <dgm:cxn modelId="{60B90D66-2DA9-46D6-9156-418CB5209278}" type="presOf" srcId="{0CF29B2D-09C9-45E4-838C-830325693088}" destId="{5380F9F5-5585-47E2-B2A5-14ED9EF8F28C}" srcOrd="0" destOrd="0" presId="urn:microsoft.com/office/officeart/2005/8/layout/list1"/>
    <dgm:cxn modelId="{87099D6A-2013-4F7D-8186-E50AAE3C9622}" type="presOf" srcId="{2DA08567-CDC1-4CB0-A982-B26F87315AC5}" destId="{9C65B056-165A-4612-A715-A0760E47FBC9}" srcOrd="0" destOrd="0" presId="urn:microsoft.com/office/officeart/2005/8/layout/list1"/>
    <dgm:cxn modelId="{AEE0127A-611D-4CFF-998D-28704AA9FC04}" srcId="{0CF29B2D-09C9-45E4-838C-830325693088}" destId="{4C71B66A-DB40-4212-8F56-8DFAEE4895A3}" srcOrd="2" destOrd="0" parTransId="{28FE9CE3-2F70-4CA7-AC19-4E55934692AA}" sibTransId="{391EBC4C-4536-42A6-982B-52D5CF34803C}"/>
    <dgm:cxn modelId="{80670CAC-51F6-4538-905C-644A16495756}" type="presOf" srcId="{C021BDA4-8D8E-46E5-A920-18CBB6085AB8}" destId="{C06DE21B-7977-49E8-BC09-958DF16C255F}" srcOrd="0" destOrd="0" presId="urn:microsoft.com/office/officeart/2005/8/layout/list1"/>
    <dgm:cxn modelId="{C4CE9BBD-23F6-4D64-97C6-F9D81CA77B5A}" type="presOf" srcId="{F7895A54-41B1-4C9D-BD45-C070798D7559}" destId="{1CB6953E-A5B2-4D86-9074-93CA7A1E745F}" srcOrd="1" destOrd="0" presId="urn:microsoft.com/office/officeart/2005/8/layout/list1"/>
    <dgm:cxn modelId="{A2B43DC4-4CDC-44DC-8112-882F15376600}" type="presOf" srcId="{4C71B66A-DB40-4212-8F56-8DFAEE4895A3}" destId="{C1E87BEA-ACC7-46BD-9F5A-89E78B932A8B}" srcOrd="0" destOrd="0" presId="urn:microsoft.com/office/officeart/2005/8/layout/list1"/>
    <dgm:cxn modelId="{8E4D35D2-CBDC-4D0D-AB36-584EE6E4D8F7}" type="presOf" srcId="{4C71B66A-DB40-4212-8F56-8DFAEE4895A3}" destId="{8C67493D-09B9-4D41-AC57-B7F3DC8FD7DF}" srcOrd="1" destOrd="0" presId="urn:microsoft.com/office/officeart/2005/8/layout/list1"/>
    <dgm:cxn modelId="{FCA628DB-B135-4331-926E-48E49335E5BE}" srcId="{0CF29B2D-09C9-45E4-838C-830325693088}" destId="{C021BDA4-8D8E-46E5-A920-18CBB6085AB8}" srcOrd="0" destOrd="0" parTransId="{E7C094E1-7D9D-4519-A352-3A8475C39378}" sibTransId="{A3F49FE3-1F1C-4A65-A584-B8984C47B4B2}"/>
    <dgm:cxn modelId="{DB94F1ED-3162-4837-8F09-D9C42C6FCBD9}" srcId="{0CF29B2D-09C9-45E4-838C-830325693088}" destId="{2DA08567-CDC1-4CB0-A982-B26F87315AC5}" srcOrd="1" destOrd="0" parTransId="{C05DA459-75B1-4F05-A083-FC1659A70396}" sibTransId="{EE8AE39A-67D3-430F-993B-D6E8F262CA12}"/>
    <dgm:cxn modelId="{E99CF9EC-5582-44CC-9A5A-460DCF52D726}" type="presParOf" srcId="{5380F9F5-5585-47E2-B2A5-14ED9EF8F28C}" destId="{A9193429-C1F8-4E96-88D9-43F0F54575FB}" srcOrd="0" destOrd="0" presId="urn:microsoft.com/office/officeart/2005/8/layout/list1"/>
    <dgm:cxn modelId="{48427ADE-BFC3-424B-A71E-C8A1DE0F6F0E}" type="presParOf" srcId="{A9193429-C1F8-4E96-88D9-43F0F54575FB}" destId="{C06DE21B-7977-49E8-BC09-958DF16C255F}" srcOrd="0" destOrd="0" presId="urn:microsoft.com/office/officeart/2005/8/layout/list1"/>
    <dgm:cxn modelId="{345ABDD3-C042-43C4-9364-4F22463F6C4A}" type="presParOf" srcId="{A9193429-C1F8-4E96-88D9-43F0F54575FB}" destId="{16CA2B66-F36A-4C14-89E6-E3983DDED89D}" srcOrd="1" destOrd="0" presId="urn:microsoft.com/office/officeart/2005/8/layout/list1"/>
    <dgm:cxn modelId="{0AD84FD3-54D8-4901-A9C3-C7FEEB39B8B0}" type="presParOf" srcId="{5380F9F5-5585-47E2-B2A5-14ED9EF8F28C}" destId="{1B101D91-25CE-43EA-A06F-359663B0302B}" srcOrd="1" destOrd="0" presId="urn:microsoft.com/office/officeart/2005/8/layout/list1"/>
    <dgm:cxn modelId="{B4EAAE13-A09E-492D-9274-6955EA13F04E}" type="presParOf" srcId="{5380F9F5-5585-47E2-B2A5-14ED9EF8F28C}" destId="{E5F33877-B2FA-43C7-B37B-86C5CDF9CF23}" srcOrd="2" destOrd="0" presId="urn:microsoft.com/office/officeart/2005/8/layout/list1"/>
    <dgm:cxn modelId="{90DFE006-C8F9-4628-A28B-C7086DF5D693}" type="presParOf" srcId="{5380F9F5-5585-47E2-B2A5-14ED9EF8F28C}" destId="{990E8097-E006-4906-9709-C1CF11C761C0}" srcOrd="3" destOrd="0" presId="urn:microsoft.com/office/officeart/2005/8/layout/list1"/>
    <dgm:cxn modelId="{3A74DD17-CC5A-4C4A-9289-BDD941675C16}" type="presParOf" srcId="{5380F9F5-5585-47E2-B2A5-14ED9EF8F28C}" destId="{38CA9100-8664-427A-AB79-2CAFF6309FCF}" srcOrd="4" destOrd="0" presId="urn:microsoft.com/office/officeart/2005/8/layout/list1"/>
    <dgm:cxn modelId="{9E1F219B-56BB-4950-81B2-3BE9C57E8634}" type="presParOf" srcId="{38CA9100-8664-427A-AB79-2CAFF6309FCF}" destId="{9C65B056-165A-4612-A715-A0760E47FBC9}" srcOrd="0" destOrd="0" presId="urn:microsoft.com/office/officeart/2005/8/layout/list1"/>
    <dgm:cxn modelId="{AA9B0E35-034E-4844-B9DC-130D754ED8DE}" type="presParOf" srcId="{38CA9100-8664-427A-AB79-2CAFF6309FCF}" destId="{D0850D10-ED61-43F0-9D1B-141069FB0E07}" srcOrd="1" destOrd="0" presId="urn:microsoft.com/office/officeart/2005/8/layout/list1"/>
    <dgm:cxn modelId="{5765FB03-22FE-4C6F-9867-27701E2323A2}" type="presParOf" srcId="{5380F9F5-5585-47E2-B2A5-14ED9EF8F28C}" destId="{3B39E517-0D8A-410E-9561-4A408F6783BF}" srcOrd="5" destOrd="0" presId="urn:microsoft.com/office/officeart/2005/8/layout/list1"/>
    <dgm:cxn modelId="{93009287-E06A-4A8B-BF36-AA299F2F8B04}" type="presParOf" srcId="{5380F9F5-5585-47E2-B2A5-14ED9EF8F28C}" destId="{22C65012-3661-4176-B88B-247C6096278A}" srcOrd="6" destOrd="0" presId="urn:microsoft.com/office/officeart/2005/8/layout/list1"/>
    <dgm:cxn modelId="{E8191AAA-0D4B-43B5-8F4B-381E2F51DE1B}" type="presParOf" srcId="{5380F9F5-5585-47E2-B2A5-14ED9EF8F28C}" destId="{82321D13-A778-43B5-96D9-C5A0DA68A92B}" srcOrd="7" destOrd="0" presId="urn:microsoft.com/office/officeart/2005/8/layout/list1"/>
    <dgm:cxn modelId="{8FEB9608-9EC4-45F4-AF3E-BFC5FBAC428B}" type="presParOf" srcId="{5380F9F5-5585-47E2-B2A5-14ED9EF8F28C}" destId="{51F022DF-B567-4E6F-98A7-B50E8FFB545E}" srcOrd="8" destOrd="0" presId="urn:microsoft.com/office/officeart/2005/8/layout/list1"/>
    <dgm:cxn modelId="{9F1C8976-49B0-4DBA-94F5-DDC38D476264}" type="presParOf" srcId="{51F022DF-B567-4E6F-98A7-B50E8FFB545E}" destId="{C1E87BEA-ACC7-46BD-9F5A-89E78B932A8B}" srcOrd="0" destOrd="0" presId="urn:microsoft.com/office/officeart/2005/8/layout/list1"/>
    <dgm:cxn modelId="{76655D60-0103-4B00-9595-7028A0A06B1B}" type="presParOf" srcId="{51F022DF-B567-4E6F-98A7-B50E8FFB545E}" destId="{8C67493D-09B9-4D41-AC57-B7F3DC8FD7DF}" srcOrd="1" destOrd="0" presId="urn:microsoft.com/office/officeart/2005/8/layout/list1"/>
    <dgm:cxn modelId="{2B9F96F6-0830-4B3D-8C34-D39590CBC44F}" type="presParOf" srcId="{5380F9F5-5585-47E2-B2A5-14ED9EF8F28C}" destId="{14D32897-4E09-4418-A1D7-5A8E6A8F8972}" srcOrd="9" destOrd="0" presId="urn:microsoft.com/office/officeart/2005/8/layout/list1"/>
    <dgm:cxn modelId="{4E0B94E0-00A3-4001-AB06-C6FE081531DB}" type="presParOf" srcId="{5380F9F5-5585-47E2-B2A5-14ED9EF8F28C}" destId="{1ACD6FD3-5E64-491C-AB91-99804A02BB3A}" srcOrd="10" destOrd="0" presId="urn:microsoft.com/office/officeart/2005/8/layout/list1"/>
    <dgm:cxn modelId="{FD6C76BE-CD95-4B07-8DE2-25A23F937F7E}" type="presParOf" srcId="{5380F9F5-5585-47E2-B2A5-14ED9EF8F28C}" destId="{4E2F43E5-182B-4518-B881-C35A1F6BE5BD}" srcOrd="11" destOrd="0" presId="urn:microsoft.com/office/officeart/2005/8/layout/list1"/>
    <dgm:cxn modelId="{67414720-54C6-4311-9E1A-0FA77857A660}" type="presParOf" srcId="{5380F9F5-5585-47E2-B2A5-14ED9EF8F28C}" destId="{2D911676-5B96-4929-8B9C-B8B5C306D654}" srcOrd="12" destOrd="0" presId="urn:microsoft.com/office/officeart/2005/8/layout/list1"/>
    <dgm:cxn modelId="{F06FF42E-5B90-4248-AA96-A844C397D9A1}" type="presParOf" srcId="{2D911676-5B96-4929-8B9C-B8B5C306D654}" destId="{C5F8F13E-DED0-4E8A-823C-6BF22DBFEF15}" srcOrd="0" destOrd="0" presId="urn:microsoft.com/office/officeart/2005/8/layout/list1"/>
    <dgm:cxn modelId="{5DD8CDB5-E448-4F6B-AB1B-E21C78B3754E}" type="presParOf" srcId="{2D911676-5B96-4929-8B9C-B8B5C306D654}" destId="{1CB6953E-A5B2-4D86-9074-93CA7A1E745F}" srcOrd="1" destOrd="0" presId="urn:microsoft.com/office/officeart/2005/8/layout/list1"/>
    <dgm:cxn modelId="{2E58C67E-BBC0-4518-8A7C-838E8B843AF0}" type="presParOf" srcId="{5380F9F5-5585-47E2-B2A5-14ED9EF8F28C}" destId="{3350CBA9-D46F-4520-968C-4D7871650BF8}" srcOrd="13" destOrd="0" presId="urn:microsoft.com/office/officeart/2005/8/layout/list1"/>
    <dgm:cxn modelId="{641A85BC-549C-4E19-9C76-120F6DD0903E}" type="presParOf" srcId="{5380F9F5-5585-47E2-B2A5-14ED9EF8F28C}" destId="{C927A691-E692-47A6-8DCF-574122950AA4}" srcOrd="14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33877-B2FA-43C7-B37B-86C5CDF9CF23}">
      <dsp:nvSpPr>
        <dsp:cNvPr id="0" name=""/>
        <dsp:cNvSpPr/>
      </dsp:nvSpPr>
      <dsp:spPr>
        <a:xfrm>
          <a:off x="0" y="458993"/>
          <a:ext cx="7642670" cy="655200"/>
        </a:xfrm>
        <a:prstGeom prst="rect">
          <a:avLst/>
        </a:prstGeom>
        <a:noFill/>
        <a:ln w="28575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A2B66-F36A-4C14-89E6-E3983DDED89D}">
      <dsp:nvSpPr>
        <dsp:cNvPr id="0" name=""/>
        <dsp:cNvSpPr/>
      </dsp:nvSpPr>
      <dsp:spPr>
        <a:xfrm>
          <a:off x="382133" y="75233"/>
          <a:ext cx="6117307" cy="76752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212" tIns="0" rIns="2022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Background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/>
            <a:t>Relate the CBO Unknown methodology to Experimental Design, Bayesian Optimization and Causal Bayesian Optimization</a:t>
          </a:r>
        </a:p>
      </dsp:txBody>
      <dsp:txXfrm>
        <a:off x="419600" y="112700"/>
        <a:ext cx="6042373" cy="692586"/>
      </dsp:txXfrm>
    </dsp:sp>
    <dsp:sp modelId="{22C65012-3661-4176-B88B-247C6096278A}">
      <dsp:nvSpPr>
        <dsp:cNvPr id="0" name=""/>
        <dsp:cNvSpPr/>
      </dsp:nvSpPr>
      <dsp:spPr>
        <a:xfrm>
          <a:off x="0" y="1638353"/>
          <a:ext cx="7642670" cy="655200"/>
        </a:xfrm>
        <a:prstGeom prst="rect">
          <a:avLst/>
        </a:prstGeom>
        <a:noFill/>
        <a:ln w="28575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50D10-ED61-43F0-9D1B-141069FB0E07}">
      <dsp:nvSpPr>
        <dsp:cNvPr id="0" name=""/>
        <dsp:cNvSpPr/>
      </dsp:nvSpPr>
      <dsp:spPr>
        <a:xfrm>
          <a:off x="382133" y="1254593"/>
          <a:ext cx="6135069" cy="76752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212" tIns="0" rIns="2022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Motivating</a:t>
          </a:r>
          <a:r>
            <a:rPr lang="en-GB" sz="1400" b="1" kern="1200" baseline="0"/>
            <a:t> Experiments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baseline="0"/>
            <a:t>Show knowledge of the full causal graph is not needed for efficient optimization</a:t>
          </a:r>
          <a:endParaRPr lang="en-GB" sz="1400" b="0" kern="1200"/>
        </a:p>
      </dsp:txBody>
      <dsp:txXfrm>
        <a:off x="419600" y="1292060"/>
        <a:ext cx="6060135" cy="692586"/>
      </dsp:txXfrm>
    </dsp:sp>
    <dsp:sp modelId="{1ACD6FD3-5E64-491C-AB91-99804A02BB3A}">
      <dsp:nvSpPr>
        <dsp:cNvPr id="0" name=""/>
        <dsp:cNvSpPr/>
      </dsp:nvSpPr>
      <dsp:spPr>
        <a:xfrm>
          <a:off x="0" y="2817714"/>
          <a:ext cx="7642670" cy="655200"/>
        </a:xfrm>
        <a:prstGeom prst="rect">
          <a:avLst/>
        </a:prstGeom>
        <a:noFill/>
        <a:ln w="28575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7493D-09B9-4D41-AC57-B7F3DC8FD7DF}">
      <dsp:nvSpPr>
        <dsp:cNvPr id="0" name=""/>
        <dsp:cNvSpPr/>
      </dsp:nvSpPr>
      <dsp:spPr>
        <a:xfrm>
          <a:off x="382133" y="2433954"/>
          <a:ext cx="6166633" cy="76752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212" tIns="0" rIns="2022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Methodology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/>
            <a:t>Extend CBO to cases where the causal graph is unknown by introducing a Bayesian Posterior over the direct parents of the target variable</a:t>
          </a:r>
        </a:p>
      </dsp:txBody>
      <dsp:txXfrm>
        <a:off x="419600" y="2471421"/>
        <a:ext cx="6091699" cy="692586"/>
      </dsp:txXfrm>
    </dsp:sp>
    <dsp:sp modelId="{C927A691-E692-47A6-8DCF-574122950AA4}">
      <dsp:nvSpPr>
        <dsp:cNvPr id="0" name=""/>
        <dsp:cNvSpPr/>
      </dsp:nvSpPr>
      <dsp:spPr>
        <a:xfrm>
          <a:off x="0" y="3997074"/>
          <a:ext cx="7642670" cy="655200"/>
        </a:xfrm>
        <a:prstGeom prst="rect">
          <a:avLst/>
        </a:prstGeom>
        <a:noFill/>
        <a:ln w="28575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6953E-A5B2-4D86-9074-93CA7A1E745F}">
      <dsp:nvSpPr>
        <dsp:cNvPr id="0" name=""/>
        <dsp:cNvSpPr/>
      </dsp:nvSpPr>
      <dsp:spPr>
        <a:xfrm>
          <a:off x="382133" y="3613314"/>
          <a:ext cx="6148818" cy="76752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212" tIns="0" rIns="2022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Results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/>
            <a:t>Method is competitive with existing benchmarks and scales to larger graphs</a:t>
          </a:r>
        </a:p>
      </dsp:txBody>
      <dsp:txXfrm>
        <a:off x="419600" y="3650781"/>
        <a:ext cx="6073884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9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1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4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1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4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6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24/09/2024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24/09/2024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24/09/2024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C3CC0732-2E95-AE1D-13E5-F7FFC7BB0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22D6F08-46E5-5EA7-E3A2-67645E5C7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E7C5DD9-4903-8E37-9C71-518439271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8079AE91-4ABF-A9AC-DD3E-25CF3D14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E1CB8A6-5DB1-3B99-A9F8-9597AF152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459D86-11D8-7A68-1B53-2B86FE4F7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4EB628-65B8-A8C0-3304-77AF961E9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7F605DF-643C-8B14-6DAD-2EA5E33AC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24/09/2024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24/09/2024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24/09/2024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.png"/><Relationship Id="rId1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12.svg"/><Relationship Id="rId9" Type="http://schemas.openxmlformats.org/officeDocument/2006/relationships/image" Target="../media/image77.png"/><Relationship Id="rId1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6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6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4.svg"/><Relationship Id="rId18" Type="http://schemas.openxmlformats.org/officeDocument/2006/relationships/image" Target="../media/image105.png"/><Relationship Id="rId3" Type="http://schemas.openxmlformats.org/officeDocument/2006/relationships/image" Target="../media/image12.svg"/><Relationship Id="rId21" Type="http://schemas.openxmlformats.org/officeDocument/2006/relationships/image" Target="../media/image108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17" Type="http://schemas.openxmlformats.org/officeDocument/2006/relationships/image" Target="../media/image104.png"/><Relationship Id="rId2" Type="http://schemas.openxmlformats.org/officeDocument/2006/relationships/image" Target="../media/image11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1" Type="http://schemas.openxmlformats.org/officeDocument/2006/relationships/image" Target="../media/image101.png"/><Relationship Id="rId5" Type="http://schemas.openxmlformats.org/officeDocument/2006/relationships/image" Target="../media/image74.png"/><Relationship Id="rId15" Type="http://schemas.openxmlformats.org/officeDocument/2006/relationships/image" Target="../media/image102.png"/><Relationship Id="rId10" Type="http://schemas.openxmlformats.org/officeDocument/2006/relationships/image" Target="../media/image100.png"/><Relationship Id="rId19" Type="http://schemas.openxmlformats.org/officeDocument/2006/relationships/image" Target="../media/image106.png"/><Relationship Id="rId4" Type="http://schemas.openxmlformats.org/officeDocument/2006/relationships/image" Target="../media/image73.png"/><Relationship Id="rId9" Type="http://schemas.openxmlformats.org/officeDocument/2006/relationships/image" Target="../media/image99.png"/><Relationship Id="rId14" Type="http://schemas.openxmlformats.org/officeDocument/2006/relationships/image" Target="../media/image81.png"/><Relationship Id="rId22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0" Type="http://schemas.openxmlformats.org/officeDocument/2006/relationships/image" Target="../media/image4.svg"/><Relationship Id="rId4" Type="http://schemas.openxmlformats.org/officeDocument/2006/relationships/image" Target="../media/image112.png"/><Relationship Id="rId9" Type="http://schemas.openxmlformats.org/officeDocument/2006/relationships/image" Target="../media/image3.png"/><Relationship Id="rId1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3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36.png"/><Relationship Id="rId18" Type="http://schemas.openxmlformats.org/officeDocument/2006/relationships/image" Target="../media/image3.png"/><Relationship Id="rId26" Type="http://schemas.openxmlformats.org/officeDocument/2006/relationships/image" Target="../media/image145.png"/><Relationship Id="rId3" Type="http://schemas.openxmlformats.org/officeDocument/2006/relationships/image" Target="../media/image134.png"/><Relationship Id="rId21" Type="http://schemas.openxmlformats.org/officeDocument/2006/relationships/image" Target="../media/image140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131.png"/><Relationship Id="rId25" Type="http://schemas.openxmlformats.org/officeDocument/2006/relationships/image" Target="../media/image14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24" Type="http://schemas.openxmlformats.org/officeDocument/2006/relationships/image" Target="../media/image143.png"/><Relationship Id="rId5" Type="http://schemas.openxmlformats.org/officeDocument/2006/relationships/image" Target="../media/image29.png"/><Relationship Id="rId15" Type="http://schemas.openxmlformats.org/officeDocument/2006/relationships/image" Target="../media/image138.svg"/><Relationship Id="rId23" Type="http://schemas.openxmlformats.org/officeDocument/2006/relationships/image" Target="../media/image142.png"/><Relationship Id="rId10" Type="http://schemas.openxmlformats.org/officeDocument/2006/relationships/image" Target="../media/image34.svg"/><Relationship Id="rId19" Type="http://schemas.openxmlformats.org/officeDocument/2006/relationships/image" Target="../media/image4.svg"/><Relationship Id="rId4" Type="http://schemas.openxmlformats.org/officeDocument/2006/relationships/image" Target="../media/image135.png"/><Relationship Id="rId9" Type="http://schemas.openxmlformats.org/officeDocument/2006/relationships/image" Target="../media/image33.png"/><Relationship Id="rId14" Type="http://schemas.openxmlformats.org/officeDocument/2006/relationships/image" Target="../media/image137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6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11.png"/><Relationship Id="rId21" Type="http://schemas.openxmlformats.org/officeDocument/2006/relationships/image" Target="../media/image26.png"/><Relationship Id="rId7" Type="http://schemas.openxmlformats.org/officeDocument/2006/relationships/image" Target="../media/image4.sv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image" Target="../media/image28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6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2.sv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1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11" Type="http://schemas.openxmlformats.org/officeDocument/2006/relationships/image" Target="../media/image156.png"/><Relationship Id="rId5" Type="http://schemas.openxmlformats.org/officeDocument/2006/relationships/image" Target="../media/image3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5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57.png"/><Relationship Id="rId18" Type="http://schemas.openxmlformats.org/officeDocument/2006/relationships/image" Target="../media/image175.png"/><Relationship Id="rId3" Type="http://schemas.openxmlformats.org/officeDocument/2006/relationships/image" Target="../media/image11.png"/><Relationship Id="rId21" Type="http://schemas.openxmlformats.org/officeDocument/2006/relationships/image" Target="../media/image165.png"/><Relationship Id="rId7" Type="http://schemas.openxmlformats.org/officeDocument/2006/relationships/image" Target="../media/image4.svg"/><Relationship Id="rId12" Type="http://schemas.openxmlformats.org/officeDocument/2006/relationships/image" Target="../media/image171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.png"/><Relationship Id="rId11" Type="http://schemas.openxmlformats.org/officeDocument/2006/relationships/image" Target="../media/image170.png"/><Relationship Id="rId5" Type="http://schemas.openxmlformats.org/officeDocument/2006/relationships/image" Target="../media/image151.png"/><Relationship Id="rId15" Type="http://schemas.openxmlformats.org/officeDocument/2006/relationships/image" Target="../media/image173.png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76.png"/><Relationship Id="rId4" Type="http://schemas.openxmlformats.org/officeDocument/2006/relationships/image" Target="../media/image12.svg"/><Relationship Id="rId9" Type="http://schemas.openxmlformats.org/officeDocument/2006/relationships/image" Target="../media/image169.png"/><Relationship Id="rId14" Type="http://schemas.openxmlformats.org/officeDocument/2006/relationships/image" Target="../media/image172.png"/><Relationship Id="rId22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2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sv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15BAE-720F-1314-442B-170561ACA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F7E3-F68C-EAF3-0915-A4AA9A327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68" y="1154110"/>
            <a:ext cx="7899400" cy="1322349"/>
          </a:xfrm>
        </p:spPr>
        <p:txBody>
          <a:bodyPr/>
          <a:lstStyle/>
          <a:p>
            <a:r>
              <a:rPr lang="en-GB" sz="4000">
                <a:solidFill>
                  <a:schemeClr val="accent1">
                    <a:lumMod val="75000"/>
                  </a:schemeClr>
                </a:solidFill>
              </a:rPr>
              <a:t>Causal Bayesian Optimization with Unknown Causal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BD528-A09E-5EC1-4705-D425C72CA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407" y="4918396"/>
            <a:ext cx="5450398" cy="739775"/>
          </a:xfrm>
        </p:spPr>
        <p:txBody>
          <a:bodyPr/>
          <a:lstStyle/>
          <a:p>
            <a:r>
              <a:rPr lang="en-GB" sz="1600">
                <a:solidFill>
                  <a:schemeClr val="accent1">
                    <a:lumMod val="75000"/>
                  </a:schemeClr>
                </a:solidFill>
              </a:rPr>
              <a:t>Supervisor: Sonali </a:t>
            </a:r>
            <a:r>
              <a:rPr lang="en-GB" sz="1600" err="1">
                <a:solidFill>
                  <a:schemeClr val="accent1">
                    <a:lumMod val="75000"/>
                  </a:schemeClr>
                </a:solidFill>
              </a:rPr>
              <a:t>Parbhoo</a:t>
            </a:r>
            <a:endParaRPr lang="en-GB" sz="16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1600">
                <a:solidFill>
                  <a:schemeClr val="accent1">
                    <a:lumMod val="75000"/>
                  </a:schemeClr>
                </a:solidFill>
              </a:rPr>
              <a:t>Collaborators: </a:t>
            </a:r>
            <a:r>
              <a:rPr lang="en-GB" sz="1600" err="1">
                <a:solidFill>
                  <a:schemeClr val="accent1">
                    <a:lumMod val="75000"/>
                  </a:schemeClr>
                </a:solidFill>
              </a:rPr>
              <a:t>Yashas</a:t>
            </a:r>
            <a:r>
              <a:rPr lang="en-GB" sz="16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600" err="1">
                <a:solidFill>
                  <a:schemeClr val="accent1">
                    <a:lumMod val="75000"/>
                  </a:schemeClr>
                </a:solidFill>
              </a:rPr>
              <a:t>Annadani</a:t>
            </a:r>
            <a:r>
              <a:rPr lang="en-GB" sz="1600">
                <a:solidFill>
                  <a:schemeClr val="accent1">
                    <a:lumMod val="75000"/>
                  </a:schemeClr>
                </a:solidFill>
              </a:rPr>
              <a:t> and Stefan Bauer</a:t>
            </a:r>
          </a:p>
          <a:p>
            <a:r>
              <a:rPr lang="en-GB" sz="1600">
                <a:solidFill>
                  <a:schemeClr val="accent1">
                    <a:lumMod val="75000"/>
                  </a:schemeClr>
                </a:solidFill>
              </a:rPr>
              <a:t>Second Marker: Aldo Faisal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3FC606-34B4-6329-6EA6-1F5995C61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4407" y="3838087"/>
            <a:ext cx="5580063" cy="739775"/>
          </a:xfrm>
        </p:spPr>
        <p:txBody>
          <a:bodyPr/>
          <a:lstStyle/>
          <a:p>
            <a:r>
              <a:rPr lang="en-US"/>
              <a:t>Jean Durand</a:t>
            </a:r>
          </a:p>
          <a:p>
            <a:r>
              <a:rPr lang="en-US"/>
              <a:t>September 2024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707976-75D1-4148-40D7-02CB456D64B9}"/>
              </a:ext>
            </a:extLst>
          </p:cNvPr>
          <p:cNvGrpSpPr/>
          <p:nvPr/>
        </p:nvGrpSpPr>
        <p:grpSpPr>
          <a:xfrm>
            <a:off x="8849837" y="5147057"/>
            <a:ext cx="1836418" cy="1263815"/>
            <a:chOff x="3620280" y="5176234"/>
            <a:chExt cx="1836418" cy="12638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F47C7EA-9DB5-CF11-A702-5D62FB4210B7}"/>
                </a:ext>
              </a:extLst>
            </p:cNvPr>
            <p:cNvCxnSpPr/>
            <p:nvPr/>
          </p:nvCxnSpPr>
          <p:spPr>
            <a:xfrm>
              <a:off x="3627834" y="5331884"/>
              <a:ext cx="0" cy="537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D2085A-F6F2-129E-B58C-58589AEA5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34" y="5869848"/>
              <a:ext cx="10352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B2F2FD-BFFE-D36F-4A88-7C99F65CA799}"/>
                </a:ext>
              </a:extLst>
            </p:cNvPr>
            <p:cNvSpPr txBox="1"/>
            <p:nvPr/>
          </p:nvSpPr>
          <p:spPr>
            <a:xfrm>
              <a:off x="3620280" y="5916829"/>
              <a:ext cx="1836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Surrogate model</a:t>
              </a:r>
            </a:p>
            <a:p>
              <a:endParaRPr lang="en-GB" sz="140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7D7158B-DE61-34DF-84F1-50D0E60E8859}"/>
                </a:ext>
              </a:extLst>
            </p:cNvPr>
            <p:cNvCxnSpPr/>
            <p:nvPr/>
          </p:nvCxnSpPr>
          <p:spPr>
            <a:xfrm flipV="1">
              <a:off x="3863596" y="5559931"/>
              <a:ext cx="894486" cy="140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995882-B337-D0B7-38FB-4FB61A498475}"/>
                </a:ext>
              </a:extLst>
            </p:cNvPr>
            <p:cNvSpPr/>
            <p:nvPr/>
          </p:nvSpPr>
          <p:spPr>
            <a:xfrm rot="20513726">
              <a:off x="3714786" y="5298087"/>
              <a:ext cx="1137304" cy="347716"/>
            </a:xfrm>
            <a:prstGeom prst="rect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51524D-0003-42C4-AD38-56FE86BE07F6}"/>
                </a:ext>
              </a:extLst>
            </p:cNvPr>
            <p:cNvCxnSpPr>
              <a:cxnSpLocks/>
            </p:cNvCxnSpPr>
            <p:nvPr/>
          </p:nvCxnSpPr>
          <p:spPr>
            <a:xfrm rot="21303606" flipV="1">
              <a:off x="3740033" y="5349032"/>
              <a:ext cx="1107819" cy="28184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74EBB16-7C59-B5A2-EC49-89BA8A815221}"/>
                    </a:ext>
                  </a:extLst>
                </p:cNvPr>
                <p:cNvSpPr txBox="1"/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74EBB16-7C59-B5A2-EC49-89BA8A815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CD7D02C-0AEA-EA79-DEC1-640A0067C0C6}"/>
                    </a:ext>
                  </a:extLst>
                </p:cNvPr>
                <p:cNvSpPr txBox="1"/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CD7D02C-0AEA-EA79-DEC1-640A0067C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blipFill>
                  <a:blip r:embed="rId3"/>
                  <a:stretch>
                    <a:fillRect r="-69014"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4805BE-7E9A-3D6E-74C5-CBBC7C99AE8C}"/>
              </a:ext>
            </a:extLst>
          </p:cNvPr>
          <p:cNvGrpSpPr/>
          <p:nvPr/>
        </p:nvGrpSpPr>
        <p:grpSpPr>
          <a:xfrm>
            <a:off x="9725880" y="3538688"/>
            <a:ext cx="1656684" cy="1322350"/>
            <a:chOff x="6839123" y="2987107"/>
            <a:chExt cx="2315486" cy="1992615"/>
          </a:xfrm>
        </p:grpSpPr>
        <p:pic>
          <p:nvPicPr>
            <p:cNvPr id="14" name="Graphic 13" descr="Hammer with solid fill">
              <a:extLst>
                <a:ext uri="{FF2B5EF4-FFF2-40B4-BE49-F238E27FC236}">
                  <a16:creationId xmlns:a16="http://schemas.microsoft.com/office/drawing/2014/main" id="{0BBF072C-0D56-6E36-FB83-73215AF61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3884" y="2987107"/>
              <a:ext cx="707177" cy="753865"/>
            </a:xfrm>
            <a:prstGeom prst="rect">
              <a:avLst/>
            </a:prstGeom>
          </p:spPr>
        </p:pic>
        <p:pic>
          <p:nvPicPr>
            <p:cNvPr id="15" name="Graphic 14" descr="Hammer with solid fill">
              <a:extLst>
                <a:ext uri="{FF2B5EF4-FFF2-40B4-BE49-F238E27FC236}">
                  <a16:creationId xmlns:a16="http://schemas.microsoft.com/office/drawing/2014/main" id="{DFF32731-F2B8-D595-57BF-F5874E4F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9123" y="3181525"/>
              <a:ext cx="707177" cy="753865"/>
            </a:xfrm>
            <a:prstGeom prst="rect">
              <a:avLst/>
            </a:prstGeom>
          </p:spPr>
        </p:pic>
        <p:pic>
          <p:nvPicPr>
            <p:cNvPr id="16" name="Graphic 15" descr="Hammer with solid fill">
              <a:extLst>
                <a:ext uri="{FF2B5EF4-FFF2-40B4-BE49-F238E27FC236}">
                  <a16:creationId xmlns:a16="http://schemas.microsoft.com/office/drawing/2014/main" id="{9030B6DC-304E-A946-D0C5-88DD86D3D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3295" y="4094922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00C31B7-0FF9-D943-6392-9A5676A1DF26}"/>
                    </a:ext>
                  </a:extLst>
                </p:cNvPr>
                <p:cNvSpPr/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00C31B7-0FF9-D943-6392-9A5676A1DF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6A9D69E-28AC-C20C-7B74-A20B9832FCBA}"/>
                    </a:ext>
                  </a:extLst>
                </p:cNvPr>
                <p:cNvSpPr/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6A9D69E-28AC-C20C-7B74-A20B9832F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D111703-1195-3D32-0196-F07DA9912113}"/>
                    </a:ext>
                  </a:extLst>
                </p:cNvPr>
                <p:cNvSpPr/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D111703-1195-3D32-0196-F07DA9912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blipFill>
                  <a:blip r:embed="rId8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ADBB17-F9D0-C0F8-AF71-C8906FEFA7F7}"/>
              </a:ext>
            </a:extLst>
          </p:cNvPr>
          <p:cNvGrpSpPr/>
          <p:nvPr/>
        </p:nvGrpSpPr>
        <p:grpSpPr>
          <a:xfrm>
            <a:off x="6526662" y="4117282"/>
            <a:ext cx="2098070" cy="921160"/>
            <a:chOff x="3137455" y="3658668"/>
            <a:chExt cx="2098070" cy="921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DF84E63-004F-B8DA-14E0-E39E59D1F467}"/>
                    </a:ext>
                  </a:extLst>
                </p:cNvPr>
                <p:cNvSpPr/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DF84E63-004F-B8DA-14E0-E39E59D1F4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blipFill>
                  <a:blip r:embed="rId9"/>
                  <a:stretch>
                    <a:fillRect l="-1724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1731843-960E-B61B-FE76-520A42ACC3A0}"/>
                </a:ext>
              </a:extLst>
            </p:cNvPr>
            <p:cNvSpPr/>
            <p:nvPr/>
          </p:nvSpPr>
          <p:spPr>
            <a:xfrm>
              <a:off x="3757188" y="411617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AFDE9D-8934-EF2E-CC7E-1298B1951C0B}"/>
                </a:ext>
              </a:extLst>
            </p:cNvPr>
            <p:cNvCxnSpPr/>
            <p:nvPr/>
          </p:nvCxnSpPr>
          <p:spPr>
            <a:xfrm>
              <a:off x="3460624" y="429357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6F7B506-8024-00D4-63BB-69A24F8D8481}"/>
                    </a:ext>
                  </a:extLst>
                </p:cNvPr>
                <p:cNvSpPr/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6F7B506-8024-00D4-63BB-69A24F8D8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656B1E2-915F-F050-B5D3-791B66D3BE54}"/>
                </a:ext>
              </a:extLst>
            </p:cNvPr>
            <p:cNvSpPr/>
            <p:nvPr/>
          </p:nvSpPr>
          <p:spPr>
            <a:xfrm>
              <a:off x="4234924" y="3658668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60A645-4D1A-7EFC-3923-9D1EA099D694}"/>
                </a:ext>
              </a:extLst>
            </p:cNvPr>
            <p:cNvCxnSpPr/>
            <p:nvPr/>
          </p:nvCxnSpPr>
          <p:spPr>
            <a:xfrm>
              <a:off x="3938360" y="3836072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42A40F4-8660-DC7D-8D6F-8452957DDEFA}"/>
                    </a:ext>
                  </a:extLst>
                </p:cNvPr>
                <p:cNvSpPr/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42A40F4-8660-DC7D-8D6F-8452957DDE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blipFill>
                  <a:blip r:embed="rId11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44E468C-B0BC-A665-BDCA-BE2BE19225BD}"/>
                </a:ext>
              </a:extLst>
            </p:cNvPr>
            <p:cNvSpPr/>
            <p:nvPr/>
          </p:nvSpPr>
          <p:spPr>
            <a:xfrm>
              <a:off x="4912356" y="422502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F0F890-DB96-D621-AEA0-F797B96F0D36}"/>
                </a:ext>
              </a:extLst>
            </p:cNvPr>
            <p:cNvCxnSpPr/>
            <p:nvPr/>
          </p:nvCxnSpPr>
          <p:spPr>
            <a:xfrm>
              <a:off x="4615792" y="440242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BF2D9F8-835E-3F88-36F8-F5F9235FD272}"/>
              </a:ext>
            </a:extLst>
          </p:cNvPr>
          <p:cNvSpPr/>
          <p:nvPr/>
        </p:nvSpPr>
        <p:spPr>
          <a:xfrm rot="16200000">
            <a:off x="-1167097" y="1167097"/>
            <a:ext cx="2505015" cy="1708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E0CDD9-B738-2664-1C89-8E5916A2AAB7}"/>
              </a:ext>
            </a:extLst>
          </p:cNvPr>
          <p:cNvSpPr/>
          <p:nvPr/>
        </p:nvSpPr>
        <p:spPr>
          <a:xfrm>
            <a:off x="1204407" y="4577862"/>
            <a:ext cx="2222081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22412A-DBC4-9362-DA62-DDC977D5968E}"/>
              </a:ext>
            </a:extLst>
          </p:cNvPr>
          <p:cNvSpPr/>
          <p:nvPr/>
        </p:nvSpPr>
        <p:spPr>
          <a:xfrm>
            <a:off x="1204407" y="5658171"/>
            <a:ext cx="4412622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31E334-77C0-9647-20FF-3768AEB3B1B9}"/>
              </a:ext>
            </a:extLst>
          </p:cNvPr>
          <p:cNvSpPr txBox="1"/>
          <p:nvPr/>
        </p:nvSpPr>
        <p:spPr>
          <a:xfrm>
            <a:off x="1024932" y="61294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7211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Summary of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Background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Graphic 4" descr="Earth globe: Africa and Europe with solid fill">
            <a:extLst>
              <a:ext uri="{FF2B5EF4-FFF2-40B4-BE49-F238E27FC236}">
                <a16:creationId xmlns:a16="http://schemas.microsoft.com/office/drawing/2014/main" id="{DAAB2B33-6402-A1A1-69D8-F65641BFA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313" y="2054920"/>
            <a:ext cx="1547843" cy="1565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490381-17F5-D1D3-95C2-28DF7C681F7E}"/>
                  </a:ext>
                </a:extLst>
              </p:cNvPr>
              <p:cNvSpPr txBox="1"/>
              <p:nvPr/>
            </p:nvSpPr>
            <p:spPr>
              <a:xfrm>
                <a:off x="212313" y="3620024"/>
                <a:ext cx="1547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/>
                  <a:t>Initial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</m:oMath>
                </a14:m>
                <a:r>
                  <a:rPr lang="en-GB" sz="1400"/>
                  <a:t> )</a:t>
                </a:r>
              </a:p>
              <a:p>
                <a:endParaRPr lang="en-GB" sz="1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490381-17F5-D1D3-95C2-28DF7C68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13" y="3620024"/>
                <a:ext cx="1547843" cy="523220"/>
              </a:xfrm>
              <a:prstGeom prst="rect">
                <a:avLst/>
              </a:prstGeom>
              <a:blipFill>
                <a:blip r:embed="rId5"/>
                <a:stretch>
                  <a:fillRect l="-118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28A164FA-F7C3-0076-62FF-9A47FFF00C6A}"/>
              </a:ext>
            </a:extLst>
          </p:cNvPr>
          <p:cNvSpPr/>
          <p:nvPr/>
        </p:nvSpPr>
        <p:spPr>
          <a:xfrm>
            <a:off x="2067781" y="2691000"/>
            <a:ext cx="639192" cy="914400"/>
          </a:xfrm>
          <a:prstGeom prst="rightArrow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859FDE1-525D-D9C9-629C-14448FECFD59}"/>
              </a:ext>
            </a:extLst>
          </p:cNvPr>
          <p:cNvSpPr/>
          <p:nvPr/>
        </p:nvSpPr>
        <p:spPr>
          <a:xfrm rot="20488798">
            <a:off x="7447093" y="1341579"/>
            <a:ext cx="902955" cy="1555268"/>
          </a:xfrm>
          <a:custGeom>
            <a:avLst/>
            <a:gdLst>
              <a:gd name="connsiteX0" fmla="*/ 101553 w 902955"/>
              <a:gd name="connsiteY0" fmla="*/ 0 h 1555268"/>
              <a:gd name="connsiteX1" fmla="*/ 158262 w 902955"/>
              <a:gd name="connsiteY1" fmla="*/ 41170 h 1555268"/>
              <a:gd name="connsiteX2" fmla="*/ 743049 w 902955"/>
              <a:gd name="connsiteY2" fmla="*/ 1248995 h 1555268"/>
              <a:gd name="connsiteX3" fmla="*/ 902955 w 902955"/>
              <a:gd name="connsiteY3" fmla="*/ 1248994 h 1555268"/>
              <a:gd name="connsiteX4" fmla="*/ 600745 w 902955"/>
              <a:gd name="connsiteY4" fmla="*/ 1555268 h 1555268"/>
              <a:gd name="connsiteX5" fmla="*/ 260932 w 902955"/>
              <a:gd name="connsiteY5" fmla="*/ 1248994 h 1555268"/>
              <a:gd name="connsiteX6" fmla="*/ 420987 w 902955"/>
              <a:gd name="connsiteY6" fmla="*/ 1248994 h 1555268"/>
              <a:gd name="connsiteX7" fmla="*/ 56778 w 902955"/>
              <a:gd name="connsiteY7" fmla="*/ 355543 h 1555268"/>
              <a:gd name="connsiteX8" fmla="*/ 0 w 902955"/>
              <a:gd name="connsiteY8" fmla="*/ 303156 h 155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2955" h="1555268">
                <a:moveTo>
                  <a:pt x="101553" y="0"/>
                </a:moveTo>
                <a:lnTo>
                  <a:pt x="158262" y="41170"/>
                </a:lnTo>
                <a:cubicBezTo>
                  <a:pt x="453692" y="276401"/>
                  <a:pt x="678292" y="708607"/>
                  <a:pt x="743049" y="1248995"/>
                </a:cubicBezTo>
                <a:lnTo>
                  <a:pt x="902955" y="1248994"/>
                </a:lnTo>
                <a:lnTo>
                  <a:pt x="600745" y="1555268"/>
                </a:lnTo>
                <a:lnTo>
                  <a:pt x="260932" y="1248994"/>
                </a:lnTo>
                <a:lnTo>
                  <a:pt x="420987" y="1248994"/>
                </a:lnTo>
                <a:cubicBezTo>
                  <a:pt x="371306" y="858603"/>
                  <a:pt x="234791" y="546404"/>
                  <a:pt x="56778" y="355543"/>
                </a:cubicBezTo>
                <a:lnTo>
                  <a:pt x="0" y="303156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086D8C2-45B8-00BE-7524-14DB7A6E21E9}"/>
              </a:ext>
            </a:extLst>
          </p:cNvPr>
          <p:cNvSpPr/>
          <p:nvPr/>
        </p:nvSpPr>
        <p:spPr>
          <a:xfrm rot="6395686">
            <a:off x="5639753" y="4912099"/>
            <a:ext cx="1050332" cy="1721703"/>
          </a:xfrm>
          <a:custGeom>
            <a:avLst/>
            <a:gdLst>
              <a:gd name="connsiteX0" fmla="*/ 291163 w 933187"/>
              <a:gd name="connsiteY0" fmla="*/ 1170630 h 1476904"/>
              <a:gd name="connsiteX1" fmla="*/ 451218 w 933187"/>
              <a:gd name="connsiteY1" fmla="*/ 1170630 h 1476904"/>
              <a:gd name="connsiteX2" fmla="*/ 87010 w 933187"/>
              <a:gd name="connsiteY2" fmla="*/ 277179 h 1476904"/>
              <a:gd name="connsiteX3" fmla="*/ 0 w 933187"/>
              <a:gd name="connsiteY3" fmla="*/ 196899 h 1476904"/>
              <a:gd name="connsiteX4" fmla="*/ 227854 w 933187"/>
              <a:gd name="connsiteY4" fmla="*/ 0 h 1476904"/>
              <a:gd name="connsiteX5" fmla="*/ 329894 w 933187"/>
              <a:gd name="connsiteY5" fmla="*/ 96425 h 1476904"/>
              <a:gd name="connsiteX6" fmla="*/ 773280 w 933187"/>
              <a:gd name="connsiteY6" fmla="*/ 1170631 h 1476904"/>
              <a:gd name="connsiteX7" fmla="*/ 933187 w 933187"/>
              <a:gd name="connsiteY7" fmla="*/ 1170630 h 1476904"/>
              <a:gd name="connsiteX8" fmla="*/ 630977 w 933187"/>
              <a:gd name="connsiteY8" fmla="*/ 1476904 h 147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3187" h="1476904">
                <a:moveTo>
                  <a:pt x="291163" y="1170630"/>
                </a:moveTo>
                <a:lnTo>
                  <a:pt x="451218" y="1170630"/>
                </a:lnTo>
                <a:cubicBezTo>
                  <a:pt x="401537" y="780239"/>
                  <a:pt x="265022" y="468039"/>
                  <a:pt x="87010" y="277179"/>
                </a:cubicBezTo>
                <a:lnTo>
                  <a:pt x="0" y="196899"/>
                </a:lnTo>
                <a:lnTo>
                  <a:pt x="227854" y="0"/>
                </a:lnTo>
                <a:lnTo>
                  <a:pt x="329894" y="96425"/>
                </a:lnTo>
                <a:cubicBezTo>
                  <a:pt x="554351" y="345111"/>
                  <a:pt x="719317" y="720308"/>
                  <a:pt x="773280" y="1170631"/>
                </a:cubicBezTo>
                <a:lnTo>
                  <a:pt x="933187" y="1170630"/>
                </a:lnTo>
                <a:lnTo>
                  <a:pt x="630977" y="1476904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CA6D4347-6D29-6220-A5FD-3104ED5FBE26}"/>
              </a:ext>
            </a:extLst>
          </p:cNvPr>
          <p:cNvSpPr/>
          <p:nvPr/>
        </p:nvSpPr>
        <p:spPr>
          <a:xfrm rot="13652955">
            <a:off x="3506505" y="1717961"/>
            <a:ext cx="848593" cy="1573648"/>
          </a:xfrm>
          <a:custGeom>
            <a:avLst/>
            <a:gdLst>
              <a:gd name="connsiteX0" fmla="*/ 848593 w 848593"/>
              <a:gd name="connsiteY0" fmla="*/ 1157944 h 1464218"/>
              <a:gd name="connsiteX1" fmla="*/ 546383 w 848593"/>
              <a:gd name="connsiteY1" fmla="*/ 1464218 h 1464218"/>
              <a:gd name="connsiteX2" fmla="*/ 206570 w 848593"/>
              <a:gd name="connsiteY2" fmla="*/ 1157944 h 1464218"/>
              <a:gd name="connsiteX3" fmla="*/ 366625 w 848593"/>
              <a:gd name="connsiteY3" fmla="*/ 1157944 h 1464218"/>
              <a:gd name="connsiteX4" fmla="*/ 2416 w 848593"/>
              <a:gd name="connsiteY4" fmla="*/ 264493 h 1464218"/>
              <a:gd name="connsiteX5" fmla="*/ 0 w 848593"/>
              <a:gd name="connsiteY5" fmla="*/ 262264 h 1464218"/>
              <a:gd name="connsiteX6" fmla="*/ 161294 w 848593"/>
              <a:gd name="connsiteY6" fmla="*/ 0 h 1464218"/>
              <a:gd name="connsiteX7" fmla="*/ 176230 w 848593"/>
              <a:gd name="connsiteY7" fmla="*/ 12980 h 1464218"/>
              <a:gd name="connsiteX8" fmla="*/ 688687 w 848593"/>
              <a:gd name="connsiteY8" fmla="*/ 1157945 h 146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8593" h="1464218">
                <a:moveTo>
                  <a:pt x="848593" y="1157944"/>
                </a:moveTo>
                <a:lnTo>
                  <a:pt x="546383" y="1464218"/>
                </a:lnTo>
                <a:lnTo>
                  <a:pt x="206570" y="1157944"/>
                </a:lnTo>
                <a:lnTo>
                  <a:pt x="366625" y="1157944"/>
                </a:lnTo>
                <a:cubicBezTo>
                  <a:pt x="316943" y="767553"/>
                  <a:pt x="180429" y="455353"/>
                  <a:pt x="2416" y="264493"/>
                </a:cubicBezTo>
                <a:lnTo>
                  <a:pt x="0" y="262264"/>
                </a:lnTo>
                <a:lnTo>
                  <a:pt x="161294" y="0"/>
                </a:lnTo>
                <a:lnTo>
                  <a:pt x="176230" y="12980"/>
                </a:lnTo>
                <a:cubicBezTo>
                  <a:pt x="435654" y="258137"/>
                  <a:pt x="629326" y="662590"/>
                  <a:pt x="688687" y="1157945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0F84E7-0153-2BC6-6D18-5E300C45BAA6}"/>
              </a:ext>
            </a:extLst>
          </p:cNvPr>
          <p:cNvSpPr/>
          <p:nvPr/>
        </p:nvSpPr>
        <p:spPr>
          <a:xfrm>
            <a:off x="9474065" y="2691000"/>
            <a:ext cx="639192" cy="914400"/>
          </a:xfrm>
          <a:prstGeom prst="rightArrow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8C53FD0-D0D5-B8EA-C3B1-D1AA368A83D8}"/>
              </a:ext>
            </a:extLst>
          </p:cNvPr>
          <p:cNvSpPr/>
          <p:nvPr/>
        </p:nvSpPr>
        <p:spPr>
          <a:xfrm>
            <a:off x="5011004" y="335897"/>
            <a:ext cx="1618593" cy="69893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Select experiment</a:t>
            </a:r>
          </a:p>
        </p:txBody>
      </p:sp>
      <p:sp>
        <p:nvSpPr>
          <p:cNvPr id="14" name="Rounded Rectangle 19">
            <a:extLst>
              <a:ext uri="{FF2B5EF4-FFF2-40B4-BE49-F238E27FC236}">
                <a16:creationId xmlns:a16="http://schemas.microsoft.com/office/drawing/2014/main" id="{FF77FBD1-C2F1-EF0B-F6A3-31E2E27E90BF}"/>
              </a:ext>
            </a:extLst>
          </p:cNvPr>
          <p:cNvSpPr/>
          <p:nvPr/>
        </p:nvSpPr>
        <p:spPr>
          <a:xfrm>
            <a:off x="7461671" y="3143491"/>
            <a:ext cx="1618593" cy="69893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Get data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97D0C0E8-305A-A517-12A1-79D12662C655}"/>
              </a:ext>
            </a:extLst>
          </p:cNvPr>
          <p:cNvSpPr/>
          <p:nvPr/>
        </p:nvSpPr>
        <p:spPr>
          <a:xfrm>
            <a:off x="2876450" y="3463550"/>
            <a:ext cx="1618593" cy="69893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Update beliefs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E88940D-9346-50D4-E548-7B3A9032F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247727"/>
                  </p:ext>
                </p:extLst>
              </p:nvPr>
            </p:nvGraphicFramePr>
            <p:xfrm>
              <a:off x="4866711" y="1184366"/>
              <a:ext cx="2187232" cy="11424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3616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1093616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83177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/>
                            <a:t>max 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96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/>
                            <a:t>max</a:t>
                          </a:r>
                          <a:r>
                            <a:rPr lang="en-GB" sz="1400" b="0" baseline="0"/>
                            <a:t> EIG</a:t>
                          </a:r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96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/>
                            <a:t>max 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E88940D-9346-50D4-E548-7B3A9032F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247727"/>
                  </p:ext>
                </p:extLst>
              </p:nvPr>
            </p:nvGraphicFramePr>
            <p:xfrm>
              <a:off x="4866711" y="1184366"/>
              <a:ext cx="2187232" cy="11424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3616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1093616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83177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56" t="-1587" r="-1111" b="-2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96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/>
                            <a:t>max</a:t>
                          </a:r>
                          <a:r>
                            <a:rPr lang="en-GB" sz="1400" b="0" baseline="0"/>
                            <a:t> EIG</a:t>
                          </a:r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96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56" t="-204839" r="-1111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CAE4262-CD4B-AA5A-990D-6CFDB44EA5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170225"/>
                  </p:ext>
                </p:extLst>
              </p:nvPr>
            </p:nvGraphicFramePr>
            <p:xfrm>
              <a:off x="7317377" y="4090990"/>
              <a:ext cx="211400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7003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1057003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/>
                            <a:t>query 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/>
                            <a:t>do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/>
                            <a:t>do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CAE4262-CD4B-AA5A-990D-6CFDB44EA5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170225"/>
                  </p:ext>
                </p:extLst>
              </p:nvPr>
            </p:nvGraphicFramePr>
            <p:xfrm>
              <a:off x="7317377" y="4090990"/>
              <a:ext cx="211400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7003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1057003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575" t="-3279" r="-114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575" t="-103279" r="-114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575" t="-203279" r="-114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A57A756-607C-C8DC-1AC6-721780CBC3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9294767"/>
                  </p:ext>
                </p:extLst>
              </p:nvPr>
            </p:nvGraphicFramePr>
            <p:xfrm>
              <a:off x="2760617" y="4424937"/>
              <a:ext cx="190785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4267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953589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</m:e>
                                </m:d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</m:e>
                                </m:d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A57A756-607C-C8DC-1AC6-721780CBC3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9294767"/>
                  </p:ext>
                </p:extLst>
              </p:nvPr>
            </p:nvGraphicFramePr>
            <p:xfrm>
              <a:off x="2760617" y="4424937"/>
              <a:ext cx="190785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4267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953589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637" t="-1639" r="-1274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637" t="-100000" r="-1274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637" t="-203279" r="-127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EE99A848-A3CC-657D-7A47-3F33A4F40F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652921"/>
                  </p:ext>
                </p:extLst>
              </p:nvPr>
            </p:nvGraphicFramePr>
            <p:xfrm>
              <a:off x="10216823" y="2587231"/>
              <a:ext cx="1907178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3589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953589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EE99A848-A3CC-657D-7A47-3F33A4F40F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652921"/>
                  </p:ext>
                </p:extLst>
              </p:nvPr>
            </p:nvGraphicFramePr>
            <p:xfrm>
              <a:off x="10216823" y="2587231"/>
              <a:ext cx="1907178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3589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953589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637" t="-1639" r="-1274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637" t="-101639" r="-127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637" t="-201639" r="-127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ounded Rectangle 25">
            <a:extLst>
              <a:ext uri="{FF2B5EF4-FFF2-40B4-BE49-F238E27FC236}">
                <a16:creationId xmlns:a16="http://schemas.microsoft.com/office/drawing/2014/main" id="{B9FF9B1D-3F71-F780-82B6-2C87196A0395}"/>
              </a:ext>
            </a:extLst>
          </p:cNvPr>
          <p:cNvSpPr/>
          <p:nvPr/>
        </p:nvSpPr>
        <p:spPr>
          <a:xfrm>
            <a:off x="10361094" y="1619019"/>
            <a:ext cx="1618593" cy="69893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Return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BF8957-828D-71D5-7CFE-2EB0C2F2AF34}"/>
              </a:ext>
            </a:extLst>
          </p:cNvPr>
          <p:cNvGrpSpPr/>
          <p:nvPr/>
        </p:nvGrpSpPr>
        <p:grpSpPr>
          <a:xfrm>
            <a:off x="7672630" y="412820"/>
            <a:ext cx="1722618" cy="1227477"/>
            <a:chOff x="5085237" y="1103526"/>
            <a:chExt cx="1722618" cy="15324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4A56D1-296E-4370-DF9E-00BD6C36A810}"/>
                </a:ext>
              </a:extLst>
            </p:cNvPr>
            <p:cNvCxnSpPr/>
            <p:nvPr/>
          </p:nvCxnSpPr>
          <p:spPr>
            <a:xfrm>
              <a:off x="5085238" y="1103526"/>
              <a:ext cx="0" cy="10027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8B0696-2046-982C-AC51-360CD23AA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5237" y="2106254"/>
              <a:ext cx="170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24F048F-50DE-B63E-056A-7A5D5F2A5990}"/>
                    </a:ext>
                  </a:extLst>
                </p:cNvPr>
                <p:cNvSpPr txBox="1"/>
                <p:nvPr/>
              </p:nvSpPr>
              <p:spPr>
                <a:xfrm>
                  <a:off x="5160018" y="2193820"/>
                  <a:ext cx="314272" cy="434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24F048F-50DE-B63E-056A-7A5D5F2A5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018" y="2193820"/>
                  <a:ext cx="314272" cy="43489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AED899-AD3C-D7EF-9B4F-82BCA6763F32}"/>
                    </a:ext>
                  </a:extLst>
                </p:cNvPr>
                <p:cNvSpPr txBox="1"/>
                <p:nvPr/>
              </p:nvSpPr>
              <p:spPr>
                <a:xfrm>
                  <a:off x="5604539" y="2201065"/>
                  <a:ext cx="314272" cy="434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AED899-AD3C-D7EF-9B4F-82BCA6763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539" y="2201065"/>
                  <a:ext cx="314272" cy="4348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678695-A636-F45A-4545-FC5793A2C997}"/>
                    </a:ext>
                  </a:extLst>
                </p:cNvPr>
                <p:cNvSpPr txBox="1"/>
                <p:nvPr/>
              </p:nvSpPr>
              <p:spPr>
                <a:xfrm>
                  <a:off x="6493583" y="2193820"/>
                  <a:ext cx="314272" cy="434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678695-A636-F45A-4545-FC5793A2C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583" y="2193820"/>
                  <a:ext cx="314272" cy="43489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B6FBB9-6105-34F9-4CAD-058A26C810E1}"/>
                </a:ext>
              </a:extLst>
            </p:cNvPr>
            <p:cNvSpPr txBox="1"/>
            <p:nvPr/>
          </p:nvSpPr>
          <p:spPr>
            <a:xfrm>
              <a:off x="6049062" y="2201065"/>
              <a:ext cx="314271" cy="43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/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E943BD-E85E-3D31-143D-1C48E6918794}"/>
                </a:ext>
              </a:extLst>
            </p:cNvPr>
            <p:cNvSpPr/>
            <p:nvPr/>
          </p:nvSpPr>
          <p:spPr>
            <a:xfrm>
              <a:off x="5213358" y="1474907"/>
              <a:ext cx="156610" cy="6313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F7158FD-A2DC-A8D1-B76A-815B6AF1448B}"/>
                </a:ext>
              </a:extLst>
            </p:cNvPr>
            <p:cNvSpPr/>
            <p:nvPr/>
          </p:nvSpPr>
          <p:spPr>
            <a:xfrm>
              <a:off x="5653570" y="1682974"/>
              <a:ext cx="150927" cy="423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37F9CD5-4336-2587-9108-32305F6E2A55}"/>
                </a:ext>
              </a:extLst>
            </p:cNvPr>
            <p:cNvSpPr/>
            <p:nvPr/>
          </p:nvSpPr>
          <p:spPr>
            <a:xfrm>
              <a:off x="6564915" y="1215032"/>
              <a:ext cx="150927" cy="891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D46D27-9967-FE47-B80B-DE1D6E152E7A}"/>
                </a:ext>
              </a:extLst>
            </p:cNvPr>
            <p:cNvSpPr txBox="1"/>
            <p:nvPr/>
          </p:nvSpPr>
          <p:spPr>
            <a:xfrm>
              <a:off x="6047029" y="1718564"/>
              <a:ext cx="314271" cy="43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/>
                <a:t>…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62498D-C384-D423-FAB9-33A49BD3B000}"/>
              </a:ext>
            </a:extLst>
          </p:cNvPr>
          <p:cNvGrpSpPr/>
          <p:nvPr/>
        </p:nvGrpSpPr>
        <p:grpSpPr>
          <a:xfrm>
            <a:off x="8690958" y="5452071"/>
            <a:ext cx="505848" cy="379370"/>
            <a:chOff x="6759224" y="3128259"/>
            <a:chExt cx="1057249" cy="880734"/>
          </a:xfrm>
        </p:grpSpPr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2FC6DE62-63E2-2BF4-797A-0444733D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9224" y="3128259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1DB27BD-ED36-3FA7-B43A-D2A822E1AE93}"/>
                    </a:ext>
                  </a:extLst>
                </p:cNvPr>
                <p:cNvSpPr/>
                <p:nvPr/>
              </p:nvSpPr>
              <p:spPr>
                <a:xfrm>
                  <a:off x="7362391" y="3501126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1DB27BD-ED36-3FA7-B43A-D2A822E1AE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391" y="3501126"/>
                  <a:ext cx="454082" cy="507867"/>
                </a:xfrm>
                <a:prstGeom prst="ellipse">
                  <a:avLst/>
                </a:prstGeom>
                <a:blipFill>
                  <a:blip r:embed="rId15"/>
                  <a:stretch>
                    <a:fillRect l="-2439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6817BD-ACFE-CA30-2C1B-940D709EEDFE}"/>
              </a:ext>
            </a:extLst>
          </p:cNvPr>
          <p:cNvGrpSpPr/>
          <p:nvPr/>
        </p:nvGrpSpPr>
        <p:grpSpPr>
          <a:xfrm>
            <a:off x="4079538" y="5799906"/>
            <a:ext cx="632142" cy="247510"/>
            <a:chOff x="4165606" y="5940226"/>
            <a:chExt cx="942902" cy="354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E01980C-F808-0F17-982B-38F8BF33C28A}"/>
                    </a:ext>
                  </a:extLst>
                </p:cNvPr>
                <p:cNvSpPr/>
                <p:nvPr/>
              </p:nvSpPr>
              <p:spPr>
                <a:xfrm>
                  <a:off x="4165606" y="5940226"/>
                  <a:ext cx="323169" cy="35480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E01980C-F808-0F17-982B-38F8BF33C2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6" y="5940226"/>
                  <a:ext cx="323169" cy="354807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EBFEC9-AE64-4553-03DE-DC6631D81F56}"/>
                </a:ext>
              </a:extLst>
            </p:cNvPr>
            <p:cNvSpPr/>
            <p:nvPr/>
          </p:nvSpPr>
          <p:spPr>
            <a:xfrm>
              <a:off x="4785339" y="5940226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93D6EB-9AEF-3C2A-3C59-B305D83C9549}"/>
                </a:ext>
              </a:extLst>
            </p:cNvPr>
            <p:cNvCxnSpPr/>
            <p:nvPr/>
          </p:nvCxnSpPr>
          <p:spPr>
            <a:xfrm>
              <a:off x="4488775" y="6117630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22CD81-0F50-5AA9-B78C-7608D4FDFC86}"/>
              </a:ext>
            </a:extLst>
          </p:cNvPr>
          <p:cNvGrpSpPr/>
          <p:nvPr/>
        </p:nvGrpSpPr>
        <p:grpSpPr>
          <a:xfrm>
            <a:off x="2180111" y="5728112"/>
            <a:ext cx="1660299" cy="430845"/>
            <a:chOff x="3627834" y="5176234"/>
            <a:chExt cx="1660299" cy="69361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32189-667B-301F-595E-796E47F43A21}"/>
                </a:ext>
              </a:extLst>
            </p:cNvPr>
            <p:cNvCxnSpPr/>
            <p:nvPr/>
          </p:nvCxnSpPr>
          <p:spPr>
            <a:xfrm>
              <a:off x="3627834" y="5331884"/>
              <a:ext cx="0" cy="537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CA47AA-5099-2F8D-8717-BF7B949983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34" y="5869848"/>
              <a:ext cx="10352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715DAB-0ED6-73BF-EC26-BDD0C815FE3D}"/>
                </a:ext>
              </a:extLst>
            </p:cNvPr>
            <p:cNvCxnSpPr/>
            <p:nvPr/>
          </p:nvCxnSpPr>
          <p:spPr>
            <a:xfrm flipV="1">
              <a:off x="3863596" y="5559931"/>
              <a:ext cx="894486" cy="140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0B09D5E-0996-5650-E0D8-11FAE7142799}"/>
                </a:ext>
              </a:extLst>
            </p:cNvPr>
            <p:cNvSpPr/>
            <p:nvPr/>
          </p:nvSpPr>
          <p:spPr>
            <a:xfrm rot="20513726">
              <a:off x="3714786" y="5298087"/>
              <a:ext cx="1137304" cy="347716"/>
            </a:xfrm>
            <a:prstGeom prst="rect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B779F5-EF2E-0865-C70B-D18DABA4A96A}"/>
                </a:ext>
              </a:extLst>
            </p:cNvPr>
            <p:cNvCxnSpPr>
              <a:cxnSpLocks/>
            </p:cNvCxnSpPr>
            <p:nvPr/>
          </p:nvCxnSpPr>
          <p:spPr>
            <a:xfrm rot="21303606" flipV="1">
              <a:off x="3740033" y="5349032"/>
              <a:ext cx="1107819" cy="28184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DF1549-FBA4-E82A-46B2-E946A3A72FBE}"/>
                    </a:ext>
                  </a:extLst>
                </p:cNvPr>
                <p:cNvSpPr txBox="1"/>
                <p:nvPr/>
              </p:nvSpPr>
              <p:spPr>
                <a:xfrm>
                  <a:off x="4675739" y="5438201"/>
                  <a:ext cx="60556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DF1549-FBA4-E82A-46B2-E946A3A72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39" y="5438201"/>
                  <a:ext cx="605562" cy="215444"/>
                </a:xfrm>
                <a:prstGeom prst="rect">
                  <a:avLst/>
                </a:prstGeom>
                <a:blipFill>
                  <a:blip r:embed="rId17"/>
                  <a:stretch>
                    <a:fillRect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784CA9-452E-2FA8-90C3-4849EF1E189B}"/>
                    </a:ext>
                  </a:extLst>
                </p:cNvPr>
                <p:cNvSpPr txBox="1"/>
                <p:nvPr/>
              </p:nvSpPr>
              <p:spPr>
                <a:xfrm>
                  <a:off x="4852153" y="5176234"/>
                  <a:ext cx="43598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784CA9-452E-2FA8-90C3-4849EF1E1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53" y="5176234"/>
                  <a:ext cx="435980" cy="215444"/>
                </a:xfrm>
                <a:prstGeom prst="rect">
                  <a:avLst/>
                </a:prstGeom>
                <a:blipFill>
                  <a:blip r:embed="rId18"/>
                  <a:stretch>
                    <a:fillRect r="-6944"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71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AF814-861E-7E03-7018-AB973376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3BAB28-6319-7B13-2113-CC9BF8593ADC}"/>
              </a:ext>
            </a:extLst>
          </p:cNvPr>
          <p:cNvSpPr/>
          <p:nvPr/>
        </p:nvSpPr>
        <p:spPr>
          <a:xfrm>
            <a:off x="581879" y="2348223"/>
            <a:ext cx="8614971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C196B-6A9A-A6B1-0B14-C3D3322C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4E23B-F288-3FC2-7BDB-49C16C1E1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880" y="1424252"/>
            <a:ext cx="9144000" cy="1847942"/>
          </a:xfrm>
        </p:spPr>
        <p:txBody>
          <a:bodyPr/>
          <a:lstStyle/>
          <a:p>
            <a:r>
              <a:rPr lang="en-US"/>
              <a:t>Motivating experiment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B81A2-A626-01ED-17AA-C55C883DEDE8}"/>
              </a:ext>
            </a:extLst>
          </p:cNvPr>
          <p:cNvSpPr/>
          <p:nvPr/>
        </p:nvSpPr>
        <p:spPr>
          <a:xfrm rot="10800000" flipV="1">
            <a:off x="581879" y="3401373"/>
            <a:ext cx="8614969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8F5FA5-C0EA-690B-04E2-AF8030D0EAB6}"/>
              </a:ext>
            </a:extLst>
          </p:cNvPr>
          <p:cNvGrpSpPr/>
          <p:nvPr/>
        </p:nvGrpSpPr>
        <p:grpSpPr>
          <a:xfrm>
            <a:off x="6527560" y="5464536"/>
            <a:ext cx="1836418" cy="1263815"/>
            <a:chOff x="3620280" y="5176234"/>
            <a:chExt cx="1836418" cy="12638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A3847A-7667-1A99-85DA-F201E1F74108}"/>
                </a:ext>
              </a:extLst>
            </p:cNvPr>
            <p:cNvCxnSpPr/>
            <p:nvPr/>
          </p:nvCxnSpPr>
          <p:spPr>
            <a:xfrm>
              <a:off x="3627834" y="5331884"/>
              <a:ext cx="0" cy="537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AB2475-CB21-2CB8-8080-03A86E613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34" y="5869848"/>
              <a:ext cx="10352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38E24D-DFF5-29C0-2CAB-FE775FBD03B2}"/>
                </a:ext>
              </a:extLst>
            </p:cNvPr>
            <p:cNvSpPr txBox="1"/>
            <p:nvPr/>
          </p:nvSpPr>
          <p:spPr>
            <a:xfrm>
              <a:off x="3620280" y="5916829"/>
              <a:ext cx="1836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Surrogate model</a:t>
              </a:r>
            </a:p>
            <a:p>
              <a:endParaRPr lang="en-GB" sz="14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DA10D1-D959-5474-1616-97C9B8029980}"/>
                </a:ext>
              </a:extLst>
            </p:cNvPr>
            <p:cNvCxnSpPr/>
            <p:nvPr/>
          </p:nvCxnSpPr>
          <p:spPr>
            <a:xfrm flipV="1">
              <a:off x="3863596" y="5559931"/>
              <a:ext cx="894486" cy="140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A2801E-5870-2260-087A-501AF4E9FB2F}"/>
                </a:ext>
              </a:extLst>
            </p:cNvPr>
            <p:cNvSpPr/>
            <p:nvPr/>
          </p:nvSpPr>
          <p:spPr>
            <a:xfrm rot="20513726">
              <a:off x="3714786" y="5298087"/>
              <a:ext cx="1137304" cy="347716"/>
            </a:xfrm>
            <a:prstGeom prst="rect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2C7C8C-A924-EB1A-4047-03118AF4E91E}"/>
                </a:ext>
              </a:extLst>
            </p:cNvPr>
            <p:cNvCxnSpPr>
              <a:cxnSpLocks/>
            </p:cNvCxnSpPr>
            <p:nvPr/>
          </p:nvCxnSpPr>
          <p:spPr>
            <a:xfrm rot="21303606" flipV="1">
              <a:off x="3740033" y="5349032"/>
              <a:ext cx="1107819" cy="28184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/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/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blipFill>
                  <a:blip r:embed="rId3"/>
                  <a:stretch>
                    <a:fillRect r="-69014"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09E222-3912-B3C4-7238-76546F75288D}"/>
              </a:ext>
            </a:extLst>
          </p:cNvPr>
          <p:cNvGrpSpPr/>
          <p:nvPr/>
        </p:nvGrpSpPr>
        <p:grpSpPr>
          <a:xfrm>
            <a:off x="9196853" y="3962207"/>
            <a:ext cx="1656684" cy="1322350"/>
            <a:chOff x="6839123" y="2987107"/>
            <a:chExt cx="2315486" cy="1992615"/>
          </a:xfrm>
        </p:grpSpPr>
        <p:pic>
          <p:nvPicPr>
            <p:cNvPr id="18" name="Graphic 17" descr="Hammer with solid fill">
              <a:extLst>
                <a:ext uri="{FF2B5EF4-FFF2-40B4-BE49-F238E27FC236}">
                  <a16:creationId xmlns:a16="http://schemas.microsoft.com/office/drawing/2014/main" id="{EB562655-50E1-7FFE-E15F-94994C7B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3884" y="2987107"/>
              <a:ext cx="707177" cy="753865"/>
            </a:xfrm>
            <a:prstGeom prst="rect">
              <a:avLst/>
            </a:prstGeom>
          </p:spPr>
        </p:pic>
        <p:pic>
          <p:nvPicPr>
            <p:cNvPr id="19" name="Graphic 18" descr="Hammer with solid fill">
              <a:extLst>
                <a:ext uri="{FF2B5EF4-FFF2-40B4-BE49-F238E27FC236}">
                  <a16:creationId xmlns:a16="http://schemas.microsoft.com/office/drawing/2014/main" id="{65BCC166-D771-D2C3-F425-02B2C6D9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9123" y="3181525"/>
              <a:ext cx="707177" cy="753865"/>
            </a:xfrm>
            <a:prstGeom prst="rect">
              <a:avLst/>
            </a:prstGeom>
          </p:spPr>
        </p:pic>
        <p:pic>
          <p:nvPicPr>
            <p:cNvPr id="20" name="Graphic 19" descr="Hammer with solid fill">
              <a:extLst>
                <a:ext uri="{FF2B5EF4-FFF2-40B4-BE49-F238E27FC236}">
                  <a16:creationId xmlns:a16="http://schemas.microsoft.com/office/drawing/2014/main" id="{8FD891DD-C241-C993-1C2C-D028D8B0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3295" y="4094922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/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/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/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blipFill>
                  <a:blip r:embed="rId8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77DBE-BEB6-6E06-F50A-E5D284105C1B}"/>
              </a:ext>
            </a:extLst>
          </p:cNvPr>
          <p:cNvGrpSpPr/>
          <p:nvPr/>
        </p:nvGrpSpPr>
        <p:grpSpPr>
          <a:xfrm>
            <a:off x="4429490" y="3843144"/>
            <a:ext cx="2098070" cy="921160"/>
            <a:chOff x="3137455" y="3658668"/>
            <a:chExt cx="2098070" cy="921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/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blipFill>
                  <a:blip r:embed="rId9"/>
                  <a:stretch>
                    <a:fillRect l="-1724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C91E03-C780-5239-D0FB-A31259FAE7AD}"/>
                </a:ext>
              </a:extLst>
            </p:cNvPr>
            <p:cNvSpPr/>
            <p:nvPr/>
          </p:nvSpPr>
          <p:spPr>
            <a:xfrm>
              <a:off x="3757188" y="411617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5E4C32-BD2C-9648-E7DA-E7F8FED15B8C}"/>
                </a:ext>
              </a:extLst>
            </p:cNvPr>
            <p:cNvCxnSpPr/>
            <p:nvPr/>
          </p:nvCxnSpPr>
          <p:spPr>
            <a:xfrm>
              <a:off x="3460624" y="429357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/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A5368D9-009F-3D34-53D9-2918BF33983B}"/>
                </a:ext>
              </a:extLst>
            </p:cNvPr>
            <p:cNvSpPr/>
            <p:nvPr/>
          </p:nvSpPr>
          <p:spPr>
            <a:xfrm>
              <a:off x="4234924" y="3658668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489AD68-4523-D193-DE34-051C137957D1}"/>
                </a:ext>
              </a:extLst>
            </p:cNvPr>
            <p:cNvCxnSpPr/>
            <p:nvPr/>
          </p:nvCxnSpPr>
          <p:spPr>
            <a:xfrm>
              <a:off x="3938360" y="3836072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/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blipFill>
                  <a:blip r:embed="rId11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FD8BCB-2DBA-C8ED-473F-40F71DC8D3B9}"/>
                </a:ext>
              </a:extLst>
            </p:cNvPr>
            <p:cNvSpPr/>
            <p:nvPr/>
          </p:nvSpPr>
          <p:spPr>
            <a:xfrm>
              <a:off x="4912356" y="422502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602D2D-A4BE-2A03-751E-FE490903392F}"/>
                </a:ext>
              </a:extLst>
            </p:cNvPr>
            <p:cNvCxnSpPr/>
            <p:nvPr/>
          </p:nvCxnSpPr>
          <p:spPr>
            <a:xfrm>
              <a:off x="4615792" y="440242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258193F-F288-B6A5-5242-774DDB7B1A63}"/>
              </a:ext>
            </a:extLst>
          </p:cNvPr>
          <p:cNvSpPr/>
          <p:nvPr/>
        </p:nvSpPr>
        <p:spPr>
          <a:xfrm>
            <a:off x="0" y="550416"/>
            <a:ext cx="12192000" cy="477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7D97BD-DDAB-5FB2-7804-552280563250}"/>
              </a:ext>
            </a:extLst>
          </p:cNvPr>
          <p:cNvSpPr/>
          <p:nvPr/>
        </p:nvSpPr>
        <p:spPr>
          <a:xfrm>
            <a:off x="1065320" y="0"/>
            <a:ext cx="479395" cy="1295073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897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5804212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 err="1">
                <a:solidFill>
                  <a:schemeClr val="accent1">
                    <a:lumMod val="75000"/>
                  </a:schemeClr>
                </a:solidFill>
              </a:rPr>
              <a:t>Misspecified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 DAGs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5804213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Motivating Experiments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4" name="Picture 13" descr="A graph of a model prediction&#10;&#10;Description automatically generated">
            <a:extLst>
              <a:ext uri="{FF2B5EF4-FFF2-40B4-BE49-F238E27FC236}">
                <a16:creationId xmlns:a16="http://schemas.microsoft.com/office/drawing/2014/main" id="{713F85DE-212A-80A4-B193-93516B2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03" y="2036732"/>
            <a:ext cx="2298716" cy="1646740"/>
          </a:xfrm>
          <a:prstGeom prst="rect">
            <a:avLst/>
          </a:prstGeom>
        </p:spPr>
      </p:pic>
      <p:pic>
        <p:nvPicPr>
          <p:cNvPr id="15" name="Picture 14" descr="A graph showing the results of a model prediction&#10;&#10;Description automatically generated">
            <a:extLst>
              <a:ext uri="{FF2B5EF4-FFF2-40B4-BE49-F238E27FC236}">
                <a16:creationId xmlns:a16="http://schemas.microsoft.com/office/drawing/2014/main" id="{C5379113-4764-94D0-5B33-7AE01A45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903" y="3789423"/>
            <a:ext cx="2298715" cy="164674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D52E4-B87D-01F0-43AC-504922C5EF15}"/>
              </a:ext>
            </a:extLst>
          </p:cNvPr>
          <p:cNvGrpSpPr/>
          <p:nvPr/>
        </p:nvGrpSpPr>
        <p:grpSpPr>
          <a:xfrm>
            <a:off x="1012560" y="2301247"/>
            <a:ext cx="2216248" cy="816264"/>
            <a:chOff x="1893054" y="1003850"/>
            <a:chExt cx="2322442" cy="943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2CBC899-6890-CE24-1FE7-4A53DC0D04C2}"/>
                    </a:ext>
                  </a:extLst>
                </p:cNvPr>
                <p:cNvSpPr txBox="1"/>
                <p:nvPr/>
              </p:nvSpPr>
              <p:spPr>
                <a:xfrm>
                  <a:off x="1893054" y="1427758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2CBC899-6890-CE24-1FE7-4A53DC0D0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054" y="1427758"/>
                  <a:ext cx="427382" cy="51935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3AFA627-26DC-86DF-1230-B9EBAE6743D3}"/>
                    </a:ext>
                  </a:extLst>
                </p:cNvPr>
                <p:cNvSpPr txBox="1"/>
                <p:nvPr/>
              </p:nvSpPr>
              <p:spPr>
                <a:xfrm>
                  <a:off x="2840584" y="1427757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3AFA627-26DC-86DF-1230-B9EBAE674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584" y="1427757"/>
                  <a:ext cx="427382" cy="51935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A633EB-13E5-8784-BEC4-C20280D0DD62}"/>
                    </a:ext>
                  </a:extLst>
                </p:cNvPr>
                <p:cNvSpPr txBox="1"/>
                <p:nvPr/>
              </p:nvSpPr>
              <p:spPr>
                <a:xfrm>
                  <a:off x="3788114" y="1427756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A633EB-13E5-8784-BEC4-C20280D0D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114" y="1427756"/>
                  <a:ext cx="427382" cy="5193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E249A3-3B13-BC82-84A9-217BE812810D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2320436" y="1687433"/>
              <a:ext cx="520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95A2DE7-8E9C-5238-2E2A-2BA47B8D11F1}"/>
                </a:ext>
              </a:extLst>
            </p:cNvPr>
            <p:cNvCxnSpPr/>
            <p:nvPr/>
          </p:nvCxnSpPr>
          <p:spPr>
            <a:xfrm flipV="1">
              <a:off x="3267966" y="1687431"/>
              <a:ext cx="520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8D64F3-6078-6186-764D-D4611874BA8E}"/>
                </a:ext>
              </a:extLst>
            </p:cNvPr>
            <p:cNvSpPr txBox="1"/>
            <p:nvPr/>
          </p:nvSpPr>
          <p:spPr>
            <a:xfrm>
              <a:off x="2384114" y="1003850"/>
              <a:ext cx="171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True DAG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8C9A77-9FAA-3D04-6A92-6D5608B9940C}"/>
              </a:ext>
            </a:extLst>
          </p:cNvPr>
          <p:cNvGrpSpPr/>
          <p:nvPr/>
        </p:nvGrpSpPr>
        <p:grpSpPr>
          <a:xfrm>
            <a:off x="1012560" y="3866391"/>
            <a:ext cx="2318886" cy="1034874"/>
            <a:chOff x="6044650" y="767168"/>
            <a:chExt cx="2429998" cy="1195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4C9885B-F597-0031-2306-093EEAB3717C}"/>
                    </a:ext>
                  </a:extLst>
                </p:cNvPr>
                <p:cNvSpPr txBox="1"/>
                <p:nvPr/>
              </p:nvSpPr>
              <p:spPr>
                <a:xfrm>
                  <a:off x="6044650" y="1443697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4C9885B-F597-0031-2306-093EEAB37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4650" y="1443697"/>
                  <a:ext cx="427382" cy="51935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B1DC9F-BBFD-3121-9482-7EEF92517A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2032" y="1706386"/>
              <a:ext cx="520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DD67473-C60E-42DD-7AF4-F8CD5DE835B4}"/>
                    </a:ext>
                  </a:extLst>
                </p:cNvPr>
                <p:cNvSpPr txBox="1"/>
                <p:nvPr/>
              </p:nvSpPr>
              <p:spPr>
                <a:xfrm>
                  <a:off x="7939710" y="1443695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DD67473-C60E-42DD-7AF4-F8CD5DE83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710" y="1443695"/>
                  <a:ext cx="427382" cy="51935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CB365F-F3AE-BD4E-541A-62214F359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9562" y="1703370"/>
              <a:ext cx="520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5B98A03-0FEF-D937-989A-77974B97ECDA}"/>
                    </a:ext>
                  </a:extLst>
                </p:cNvPr>
                <p:cNvSpPr txBox="1"/>
                <p:nvPr/>
              </p:nvSpPr>
              <p:spPr>
                <a:xfrm>
                  <a:off x="6986860" y="1433755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5B98A03-0FEF-D937-989A-77974B97EC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860" y="1433755"/>
                  <a:ext cx="427382" cy="51935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71448C-2403-1415-72D5-D5E3A4D66CEF}"/>
                </a:ext>
              </a:extLst>
            </p:cNvPr>
            <p:cNvSpPr txBox="1"/>
            <p:nvPr/>
          </p:nvSpPr>
          <p:spPr>
            <a:xfrm>
              <a:off x="6257817" y="767168"/>
              <a:ext cx="2216831" cy="426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err="1"/>
                <a:t>Misspecified</a:t>
              </a:r>
              <a:r>
                <a:rPr lang="en-US"/>
                <a:t> DAG</a:t>
              </a:r>
            </a:p>
          </p:txBody>
        </p:sp>
      </p:grpSp>
      <p:pic>
        <p:nvPicPr>
          <p:cNvPr id="18" name="Picture 1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9213FB7-BC57-AE07-7AEB-7D60A9AD18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2736" y="2079590"/>
            <a:ext cx="2195961" cy="1603883"/>
          </a:xfrm>
          <a:prstGeom prst="rect">
            <a:avLst/>
          </a:prstGeom>
        </p:spPr>
      </p:pic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CFCBF9E3-DBB0-C76A-7B9D-99509639D4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2736" y="3832282"/>
            <a:ext cx="2195961" cy="160388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D6B42B-454C-1B48-9F30-8049622F38D0}"/>
              </a:ext>
            </a:extLst>
          </p:cNvPr>
          <p:cNvCxnSpPr>
            <a:cxnSpLocks/>
          </p:cNvCxnSpPr>
          <p:nvPr/>
        </p:nvCxnSpPr>
        <p:spPr>
          <a:xfrm>
            <a:off x="3559422" y="1145598"/>
            <a:ext cx="0" cy="475643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5FB35E-8D10-9676-4B56-EF63B1065B81}"/>
              </a:ext>
            </a:extLst>
          </p:cNvPr>
          <p:cNvCxnSpPr>
            <a:cxnSpLocks/>
          </p:cNvCxnSpPr>
          <p:nvPr/>
        </p:nvCxnSpPr>
        <p:spPr>
          <a:xfrm>
            <a:off x="6514399" y="1145598"/>
            <a:ext cx="0" cy="475643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9E3EC8-DDB4-904E-D337-10128CA383C2}"/>
              </a:ext>
            </a:extLst>
          </p:cNvPr>
          <p:cNvGrpSpPr/>
          <p:nvPr/>
        </p:nvGrpSpPr>
        <p:grpSpPr>
          <a:xfrm>
            <a:off x="9401788" y="3832282"/>
            <a:ext cx="1898241" cy="1809423"/>
            <a:chOff x="9845134" y="2162213"/>
            <a:chExt cx="1898241" cy="18094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D0F54B-899B-17FD-25FE-BC32AFA925E1}"/>
                </a:ext>
              </a:extLst>
            </p:cNvPr>
            <p:cNvSpPr txBox="1"/>
            <p:nvPr/>
          </p:nvSpPr>
          <p:spPr>
            <a:xfrm>
              <a:off x="10029629" y="2162213"/>
              <a:ext cx="1713746" cy="1809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ZA" sz="1400"/>
                <a:t>An incorrectly specified DAG leads to a </a:t>
              </a:r>
              <a:r>
                <a:rPr lang="en-ZA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poor prior estimate </a:t>
              </a:r>
              <a:r>
                <a:rPr lang="en-ZA" sz="1400"/>
                <a:t>of the surrogate model, resulting in a </a:t>
              </a:r>
              <a:r>
                <a:rPr lang="en-ZA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poor fit </a:t>
              </a:r>
              <a:r>
                <a:rPr lang="en-ZA" sz="1400"/>
                <a:t>even with interventional data</a:t>
              </a:r>
              <a:endParaRPr lang="en-GB" sz="1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E76158-54E7-B276-0D41-04B85C9870D6}"/>
                </a:ext>
              </a:extLst>
            </p:cNvPr>
            <p:cNvSpPr/>
            <p:nvPr/>
          </p:nvSpPr>
          <p:spPr>
            <a:xfrm rot="16200000">
              <a:off x="8995517" y="3024991"/>
              <a:ext cx="1796261" cy="970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037395-0883-BD90-B90F-3AAD679C658B}"/>
              </a:ext>
            </a:extLst>
          </p:cNvPr>
          <p:cNvSpPr/>
          <p:nvPr/>
        </p:nvSpPr>
        <p:spPr>
          <a:xfrm>
            <a:off x="1334463" y="1244192"/>
            <a:ext cx="1683351" cy="59101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DAGs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363C644-8D94-72CA-F65D-9912AE30A73F}"/>
              </a:ext>
            </a:extLst>
          </p:cNvPr>
          <p:cNvSpPr/>
          <p:nvPr/>
        </p:nvSpPr>
        <p:spPr>
          <a:xfrm>
            <a:off x="4218505" y="1266801"/>
            <a:ext cx="1683351" cy="59101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Priors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BAEE6E4-5E1C-A1DB-352D-51183AE96E0E}"/>
              </a:ext>
            </a:extLst>
          </p:cNvPr>
          <p:cNvSpPr/>
          <p:nvPr/>
        </p:nvSpPr>
        <p:spPr>
          <a:xfrm>
            <a:off x="6903584" y="1247540"/>
            <a:ext cx="1683351" cy="59101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263882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F09B31-0E33-C1A8-5B0C-4BC4897610D4}"/>
              </a:ext>
            </a:extLst>
          </p:cNvPr>
          <p:cNvSpPr/>
          <p:nvPr/>
        </p:nvSpPr>
        <p:spPr>
          <a:xfrm>
            <a:off x="367357" y="0"/>
            <a:ext cx="5804212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CFCC1A-7946-D642-C100-4E5C04FD2EE2}"/>
              </a:ext>
            </a:extLst>
          </p:cNvPr>
          <p:cNvSpPr txBox="1">
            <a:spLocks/>
          </p:cNvSpPr>
          <p:nvPr/>
        </p:nvSpPr>
        <p:spPr>
          <a:xfrm>
            <a:off x="481177" y="609173"/>
            <a:ext cx="4303748" cy="51624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Direct parents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3D9E23-B2F0-22ED-7EF2-45ADDD1B2F1A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5804213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Motivating Experiments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3F1480-7CCA-B0BF-2CD0-66A814E49374}"/>
              </a:ext>
            </a:extLst>
          </p:cNvPr>
          <p:cNvSpPr/>
          <p:nvPr/>
        </p:nvSpPr>
        <p:spPr>
          <a:xfrm>
            <a:off x="1304995" y="1473633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4627C-472A-09B9-65BF-826D3F9461BD}"/>
              </a:ext>
            </a:extLst>
          </p:cNvPr>
          <p:cNvSpPr txBox="1"/>
          <p:nvPr/>
        </p:nvSpPr>
        <p:spPr>
          <a:xfrm>
            <a:off x="878172" y="2164491"/>
            <a:ext cx="3177309" cy="790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/>
              <a:t>How important are the edges, 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not directly connected to the target</a:t>
            </a:r>
            <a:r>
              <a:rPr lang="en-ZA" sz="1600"/>
              <a:t>, in the CBO problem?</a:t>
            </a:r>
          </a:p>
          <a:p>
            <a:pPr algn="l">
              <a:lnSpc>
                <a:spcPct val="105000"/>
              </a:lnSpc>
            </a:pPr>
            <a:endParaRPr lang="en-ZA" sz="1600"/>
          </a:p>
          <a:p>
            <a:pPr algn="l">
              <a:lnSpc>
                <a:spcPct val="105000"/>
              </a:lnSpc>
            </a:pPr>
            <a:endParaRPr lang="en-ZA" sz="16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6C7F3D-F44A-10C6-35C8-B5EF41024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434196"/>
              </p:ext>
            </p:extLst>
          </p:nvPr>
        </p:nvGraphicFramePr>
        <p:xfrm>
          <a:off x="5686337" y="2239883"/>
          <a:ext cx="5289445" cy="24673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420371519"/>
                    </a:ext>
                  </a:extLst>
                </a:gridCol>
                <a:gridCol w="1315973">
                  <a:extLst>
                    <a:ext uri="{9D8B030D-6E8A-4147-A177-3AD203B41FA5}">
                      <a16:colId xmlns:a16="http://schemas.microsoft.com/office/drawing/2014/main" val="2101661227"/>
                    </a:ext>
                  </a:extLst>
                </a:gridCol>
                <a:gridCol w="1280164">
                  <a:extLst>
                    <a:ext uri="{9D8B030D-6E8A-4147-A177-3AD203B41FA5}">
                      <a16:colId xmlns:a16="http://schemas.microsoft.com/office/drawing/2014/main" val="2342038893"/>
                    </a:ext>
                  </a:extLst>
                </a:gridCol>
                <a:gridCol w="1253308">
                  <a:extLst>
                    <a:ext uri="{9D8B030D-6E8A-4147-A177-3AD203B41FA5}">
                      <a16:colId xmlns:a16="http://schemas.microsoft.com/office/drawing/2014/main" val="2864895899"/>
                    </a:ext>
                  </a:extLst>
                </a:gridCol>
              </a:tblGrid>
              <a:tr h="215590">
                <a:tc>
                  <a:txBody>
                    <a:bodyPr/>
                    <a:lstStyle/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200" b="1" u="none" strike="noStrike">
                          <a:effectLst/>
                        </a:rPr>
                        <a:t>Method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200" b="1" u="none" strike="noStrike">
                          <a:effectLst/>
                        </a:rPr>
                        <a:t>Best Y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200" b="1" u="none" strike="noStrike">
                          <a:effectLst/>
                        </a:rPr>
                        <a:t>Average Y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8477015"/>
                  </a:ext>
                </a:extLst>
              </a:tr>
              <a:tr h="350649">
                <a:tc rowSpan="2">
                  <a:txBody>
                    <a:bodyPr/>
                    <a:lstStyle/>
                    <a:p>
                      <a:pPr marL="0" marR="0" lvl="0" indent="0" algn="ctr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1" u="none" strike="noStrike">
                          <a:effectLst/>
                        </a:rPr>
                        <a:t>Toy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1" u="none" strike="noStrike">
                          <a:effectLst/>
                        </a:rPr>
                        <a:t>CBO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-1.969 </a:t>
                      </a:r>
                      <a:r>
                        <a:rPr lang="en-ZA" sz="1200"/>
                        <a:t>±</a:t>
                      </a:r>
                      <a:r>
                        <a:rPr lang="en-ZA" sz="1200" u="none" strike="noStrike">
                          <a:effectLst/>
                        </a:rPr>
                        <a:t> 0.109 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-1.701 </a:t>
                      </a:r>
                      <a:r>
                        <a:rPr lang="en-ZA" sz="1200"/>
                        <a:t>± </a:t>
                      </a:r>
                      <a:r>
                        <a:rPr lang="en-ZA" sz="1200" u="none" strike="noStrike">
                          <a:effectLst/>
                        </a:rPr>
                        <a:t>0.303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30626"/>
                  </a:ext>
                </a:extLst>
              </a:tr>
              <a:tr h="350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1" u="none" strike="noStrike">
                          <a:effectLst/>
                        </a:rPr>
                        <a:t>CBO parents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-1.978 </a:t>
                      </a:r>
                      <a:r>
                        <a:rPr lang="en-ZA" sz="1200"/>
                        <a:t>±</a:t>
                      </a:r>
                      <a:r>
                        <a:rPr lang="en-ZA" sz="1200" u="none" strike="noStrike">
                          <a:effectLst/>
                        </a:rPr>
                        <a:t>0.122 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-1.749 </a:t>
                      </a:r>
                      <a:r>
                        <a:rPr lang="en-ZA" sz="1200"/>
                        <a:t>±</a:t>
                      </a:r>
                      <a:r>
                        <a:rPr lang="en-ZA" sz="1200" u="none" strike="noStrike">
                          <a:effectLst/>
                        </a:rPr>
                        <a:t>0.255 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903475"/>
                  </a:ext>
                </a:extLst>
              </a:tr>
              <a:tr h="350649">
                <a:tc rowSpan="2">
                  <a:txBody>
                    <a:bodyPr/>
                    <a:lstStyle/>
                    <a:p>
                      <a:pPr marL="0" marR="0" lvl="0" indent="0" algn="ctr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1" u="none" strike="noStrike">
                          <a:effectLst/>
                        </a:rPr>
                        <a:t>Healthcare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1" u="none" strike="noStrike">
                          <a:effectLst/>
                        </a:rPr>
                        <a:t>CBO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13.217 </a:t>
                      </a:r>
                      <a:r>
                        <a:rPr lang="en-ZA" sz="1200"/>
                        <a:t>± </a:t>
                      </a:r>
                      <a:r>
                        <a:rPr lang="en-ZA" sz="1200" u="none" strike="noStrike">
                          <a:effectLst/>
                        </a:rPr>
                        <a:t>0.014 </a:t>
                      </a: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13.338 </a:t>
                      </a:r>
                      <a:r>
                        <a:rPr lang="en-ZA" sz="1200"/>
                        <a:t>±</a:t>
                      </a:r>
                      <a:r>
                        <a:rPr lang="en-ZA" sz="1200" u="none" strike="noStrike">
                          <a:effectLst/>
                        </a:rPr>
                        <a:t>0.206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2248705"/>
                  </a:ext>
                </a:extLst>
              </a:tr>
              <a:tr h="350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1" u="none" strike="noStrike">
                          <a:effectLst/>
                        </a:rPr>
                        <a:t>CBO parents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13.214</a:t>
                      </a:r>
                      <a:r>
                        <a:rPr lang="en-ZA" sz="1200"/>
                        <a:t>± </a:t>
                      </a:r>
                      <a:r>
                        <a:rPr lang="en-ZA" sz="1200" u="none" strike="noStrike">
                          <a:effectLst/>
                        </a:rPr>
                        <a:t>0.013  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13.373 </a:t>
                      </a:r>
                      <a:r>
                        <a:rPr lang="en-ZA" sz="1200"/>
                        <a:t>± </a:t>
                      </a:r>
                      <a:r>
                        <a:rPr lang="en-ZA" sz="1200" u="none" strike="noStrike">
                          <a:effectLst/>
                        </a:rPr>
                        <a:t>0.237 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3248453"/>
                  </a:ext>
                </a:extLst>
              </a:tr>
              <a:tr h="350649">
                <a:tc rowSpan="2">
                  <a:txBody>
                    <a:bodyPr/>
                    <a:lstStyle/>
                    <a:p>
                      <a:pPr marL="0" marR="0" lvl="0" indent="0" algn="ctr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1" u="none" strike="noStrike">
                          <a:effectLst/>
                        </a:rPr>
                        <a:t>Epidemiology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1" u="none" strike="noStrike">
                          <a:effectLst/>
                        </a:rPr>
                        <a:t>CBO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-1.514</a:t>
                      </a:r>
                      <a:r>
                        <a:rPr lang="en-ZA" sz="1200"/>
                        <a:t>± </a:t>
                      </a:r>
                      <a:r>
                        <a:rPr lang="en-ZA" sz="1200" u="none" strike="noStrike">
                          <a:effectLst/>
                        </a:rPr>
                        <a:t>0.020 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-1.397 </a:t>
                      </a:r>
                      <a:r>
                        <a:rPr lang="en-ZA" sz="1200"/>
                        <a:t>± </a:t>
                      </a:r>
                      <a:r>
                        <a:rPr lang="en-ZA" sz="1200" u="none" strike="noStrike">
                          <a:effectLst/>
                        </a:rPr>
                        <a:t>0.190 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6682630"/>
                  </a:ext>
                </a:extLst>
              </a:tr>
              <a:tr h="350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1" u="none" strike="noStrike">
                          <a:effectLst/>
                        </a:rPr>
                        <a:t>CBO parents</a:t>
                      </a:r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-1.498 </a:t>
                      </a:r>
                      <a:r>
                        <a:rPr lang="en-ZA" sz="1200"/>
                        <a:t>± </a:t>
                      </a:r>
                      <a:r>
                        <a:rPr lang="en-ZA" sz="1200" u="none" strike="noStrike">
                          <a:effectLst/>
                        </a:rPr>
                        <a:t>0.028 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6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u="none" strike="noStrike">
                          <a:effectLst/>
                        </a:rPr>
                        <a:t>-1.101 </a:t>
                      </a:r>
                      <a:r>
                        <a:rPr lang="en-ZA" sz="1200"/>
                        <a:t>± </a:t>
                      </a:r>
                      <a:r>
                        <a:rPr lang="en-ZA" sz="1200" u="none" strike="noStrike">
                          <a:effectLst/>
                        </a:rPr>
                        <a:t>0.519</a:t>
                      </a:r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Z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5561747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BE170D-C319-5916-D2AE-47C7C85577E9}"/>
              </a:ext>
            </a:extLst>
          </p:cNvPr>
          <p:cNvSpPr/>
          <p:nvPr/>
        </p:nvSpPr>
        <p:spPr>
          <a:xfrm>
            <a:off x="1304995" y="330858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Experiment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E8CCB-D9FD-B384-071F-89CE684E03A8}"/>
              </a:ext>
            </a:extLst>
          </p:cNvPr>
          <p:cNvSpPr txBox="1"/>
          <p:nvPr/>
        </p:nvSpPr>
        <p:spPr>
          <a:xfrm>
            <a:off x="878171" y="4012526"/>
            <a:ext cx="3177309" cy="790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/>
              <a:t>Use a simulated 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Toy</a:t>
            </a:r>
            <a:r>
              <a:rPr lang="en-ZA" sz="1600"/>
              <a:t> example, 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Healthcare</a:t>
            </a:r>
            <a:r>
              <a:rPr lang="en-ZA" sz="1600"/>
              <a:t> example and 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Epidemiology</a:t>
            </a:r>
            <a:r>
              <a:rPr lang="en-ZA" sz="1600"/>
              <a:t> example</a:t>
            </a:r>
          </a:p>
          <a:p>
            <a:pPr algn="l">
              <a:lnSpc>
                <a:spcPct val="105000"/>
              </a:lnSpc>
            </a:pPr>
            <a:endParaRPr lang="en-ZA" sz="1600"/>
          </a:p>
          <a:p>
            <a:pPr algn="l">
              <a:lnSpc>
                <a:spcPct val="105000"/>
              </a:lnSpc>
            </a:pPr>
            <a:endParaRPr lang="en-ZA" sz="16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75DC3F-8B5A-8521-FA69-8F2CDAB076D5}"/>
              </a:ext>
            </a:extLst>
          </p:cNvPr>
          <p:cNvSpPr/>
          <p:nvPr/>
        </p:nvSpPr>
        <p:spPr>
          <a:xfrm>
            <a:off x="7306987" y="1473633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39CDF3-A0B0-7A2D-79D9-E1B9E1D1363B}"/>
              </a:ext>
            </a:extLst>
          </p:cNvPr>
          <p:cNvGrpSpPr/>
          <p:nvPr/>
        </p:nvGrpSpPr>
        <p:grpSpPr>
          <a:xfrm>
            <a:off x="8878005" y="4915357"/>
            <a:ext cx="2227959" cy="1050437"/>
            <a:chOff x="9845134" y="2162213"/>
            <a:chExt cx="2227959" cy="18094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798962-0B68-0AD9-E2D5-17B3127A2E7E}"/>
                </a:ext>
              </a:extLst>
            </p:cNvPr>
            <p:cNvSpPr txBox="1"/>
            <p:nvPr/>
          </p:nvSpPr>
          <p:spPr>
            <a:xfrm>
              <a:off x="10029628" y="2162213"/>
              <a:ext cx="2043465" cy="1809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400"/>
                <a:t>Method is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competitive</a:t>
              </a:r>
              <a:r>
                <a:rPr lang="en-GB" sz="1400"/>
                <a:t>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with CBO </a:t>
              </a:r>
              <a:r>
                <a:rPr lang="en-GB" sz="1400"/>
                <a:t>and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outperforms other benchmarks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C2347F-C8DB-B201-8398-58594D73E04B}"/>
                </a:ext>
              </a:extLst>
            </p:cNvPr>
            <p:cNvSpPr/>
            <p:nvPr/>
          </p:nvSpPr>
          <p:spPr>
            <a:xfrm rot="16200000">
              <a:off x="9128854" y="2891655"/>
              <a:ext cx="1521002" cy="8844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5E3FC3-0485-F86C-0940-FE1BC17D97A7}"/>
              </a:ext>
            </a:extLst>
          </p:cNvPr>
          <p:cNvGrpSpPr/>
          <p:nvPr/>
        </p:nvGrpSpPr>
        <p:grpSpPr>
          <a:xfrm>
            <a:off x="3083643" y="5015035"/>
            <a:ext cx="2322442" cy="995147"/>
            <a:chOff x="3083643" y="5015035"/>
            <a:chExt cx="2322442" cy="9951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4A22208-C369-38D6-FC09-63DC8577E924}"/>
                </a:ext>
              </a:extLst>
            </p:cNvPr>
            <p:cNvGrpSpPr/>
            <p:nvPr/>
          </p:nvGrpSpPr>
          <p:grpSpPr>
            <a:xfrm>
              <a:off x="3083643" y="5490829"/>
              <a:ext cx="2322442" cy="519353"/>
              <a:chOff x="2966209" y="5660813"/>
              <a:chExt cx="2322442" cy="519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574847D-7017-3CB9-220C-CB622469D615}"/>
                      </a:ext>
                    </a:extLst>
                  </p:cNvPr>
                  <p:cNvSpPr txBox="1"/>
                  <p:nvPr/>
                </p:nvSpPr>
                <p:spPr>
                  <a:xfrm>
                    <a:off x="2966209" y="5660815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574847D-7017-3CB9-220C-CB622469D6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209" y="5660815"/>
                    <a:ext cx="427382" cy="51935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95BC544-5325-8C92-E3F9-F1545149EF05}"/>
                      </a:ext>
                    </a:extLst>
                  </p:cNvPr>
                  <p:cNvSpPr txBox="1"/>
                  <p:nvPr/>
                </p:nvSpPr>
                <p:spPr>
                  <a:xfrm>
                    <a:off x="3913739" y="5660814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95BC544-5325-8C92-E3F9-F1545149E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3739" y="5660814"/>
                    <a:ext cx="427382" cy="51935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7E91FE9-CA68-E90C-A195-E7E5A53061B7}"/>
                      </a:ext>
                    </a:extLst>
                  </p:cNvPr>
                  <p:cNvSpPr txBox="1"/>
                  <p:nvPr/>
                </p:nvSpPr>
                <p:spPr>
                  <a:xfrm>
                    <a:off x="4861269" y="5660813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7E91FE9-CA68-E90C-A195-E7E5A53061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1269" y="5660813"/>
                    <a:ext cx="427382" cy="51935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3BDAEAE-FEB0-78CB-7413-793CCBC2E884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>
              <a:xfrm flipV="1">
                <a:off x="3393591" y="5920490"/>
                <a:ext cx="52014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91783E7-9CAD-F3EF-F81B-EDD3792495AB}"/>
                  </a:ext>
                </a:extLst>
              </p:cNvPr>
              <p:cNvCxnSpPr/>
              <p:nvPr/>
            </p:nvCxnSpPr>
            <p:spPr>
              <a:xfrm flipV="1">
                <a:off x="4341121" y="5920488"/>
                <a:ext cx="52014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B96EA-ED59-651A-BA34-D28D122A1758}"/>
                </a:ext>
              </a:extLst>
            </p:cNvPr>
            <p:cNvSpPr txBox="1"/>
            <p:nvPr/>
          </p:nvSpPr>
          <p:spPr>
            <a:xfrm>
              <a:off x="3891803" y="5015035"/>
              <a:ext cx="706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CBO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F98638-6868-2FE1-059C-18C08CF7005F}"/>
              </a:ext>
            </a:extLst>
          </p:cNvPr>
          <p:cNvGrpSpPr/>
          <p:nvPr/>
        </p:nvGrpSpPr>
        <p:grpSpPr>
          <a:xfrm>
            <a:off x="6125135" y="5012862"/>
            <a:ext cx="1514282" cy="995146"/>
            <a:chOff x="3891803" y="5015035"/>
            <a:chExt cx="1514282" cy="9951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ED2F207-866F-9B3E-6EBD-9E3CD632D35C}"/>
                </a:ext>
              </a:extLst>
            </p:cNvPr>
            <p:cNvGrpSpPr/>
            <p:nvPr/>
          </p:nvGrpSpPr>
          <p:grpSpPr>
            <a:xfrm>
              <a:off x="3906881" y="5490829"/>
              <a:ext cx="1374912" cy="519352"/>
              <a:chOff x="3789447" y="5660813"/>
              <a:chExt cx="1374912" cy="5193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3D4A799-1D5E-5F8F-E396-DBB6F7E429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89447" y="5660814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3D4A799-1D5E-5F8F-E396-DBB6F7E429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9447" y="5660814"/>
                    <a:ext cx="427382" cy="519351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5014F6C-5B7C-D053-ADAD-39C9519D860C}"/>
                      </a:ext>
                    </a:extLst>
                  </p:cNvPr>
                  <p:cNvSpPr txBox="1"/>
                  <p:nvPr/>
                </p:nvSpPr>
                <p:spPr>
                  <a:xfrm>
                    <a:off x="4736977" y="5660813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5014F6C-5B7C-D053-ADAD-39C9519D8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6977" y="5660813"/>
                    <a:ext cx="427382" cy="519351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B0F459B-C935-24AE-5B84-DEC70BFD2288}"/>
                  </a:ext>
                </a:extLst>
              </p:cNvPr>
              <p:cNvCxnSpPr/>
              <p:nvPr/>
            </p:nvCxnSpPr>
            <p:spPr>
              <a:xfrm flipV="1">
                <a:off x="4216829" y="5920488"/>
                <a:ext cx="52014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EE9CC3-6A59-D8D3-74B9-542C849B3630}"/>
                </a:ext>
              </a:extLst>
            </p:cNvPr>
            <p:cNvSpPr txBox="1"/>
            <p:nvPr/>
          </p:nvSpPr>
          <p:spPr>
            <a:xfrm>
              <a:off x="3891803" y="5015035"/>
              <a:ext cx="151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CBO parents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43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AF814-861E-7E03-7018-AB973376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3BAB28-6319-7B13-2113-CC9BF8593ADC}"/>
              </a:ext>
            </a:extLst>
          </p:cNvPr>
          <p:cNvSpPr/>
          <p:nvPr/>
        </p:nvSpPr>
        <p:spPr>
          <a:xfrm>
            <a:off x="581880" y="2348223"/>
            <a:ext cx="5090952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C196B-6A9A-A6B1-0B14-C3D3322C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4E23B-F288-3FC2-7BDB-49C16C1E1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880" y="1424252"/>
            <a:ext cx="9144000" cy="1847942"/>
          </a:xfrm>
        </p:spPr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B81A2-A626-01ED-17AA-C55C883DEDE8}"/>
              </a:ext>
            </a:extLst>
          </p:cNvPr>
          <p:cNvSpPr/>
          <p:nvPr/>
        </p:nvSpPr>
        <p:spPr>
          <a:xfrm rot="10800000" flipV="1">
            <a:off x="581878" y="3401373"/>
            <a:ext cx="5090951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8F5FA5-C0EA-690B-04E2-AF8030D0EAB6}"/>
              </a:ext>
            </a:extLst>
          </p:cNvPr>
          <p:cNvGrpSpPr/>
          <p:nvPr/>
        </p:nvGrpSpPr>
        <p:grpSpPr>
          <a:xfrm>
            <a:off x="6527560" y="5464536"/>
            <a:ext cx="1836418" cy="1263815"/>
            <a:chOff x="3620280" y="5176234"/>
            <a:chExt cx="1836418" cy="12638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A3847A-7667-1A99-85DA-F201E1F74108}"/>
                </a:ext>
              </a:extLst>
            </p:cNvPr>
            <p:cNvCxnSpPr/>
            <p:nvPr/>
          </p:nvCxnSpPr>
          <p:spPr>
            <a:xfrm>
              <a:off x="3627834" y="5331884"/>
              <a:ext cx="0" cy="537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AB2475-CB21-2CB8-8080-03A86E613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34" y="5869848"/>
              <a:ext cx="10352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38E24D-DFF5-29C0-2CAB-FE775FBD03B2}"/>
                </a:ext>
              </a:extLst>
            </p:cNvPr>
            <p:cNvSpPr txBox="1"/>
            <p:nvPr/>
          </p:nvSpPr>
          <p:spPr>
            <a:xfrm>
              <a:off x="3620280" y="5916829"/>
              <a:ext cx="1836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Surrogate model</a:t>
              </a:r>
            </a:p>
            <a:p>
              <a:endParaRPr lang="en-GB" sz="14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DA10D1-D959-5474-1616-97C9B8029980}"/>
                </a:ext>
              </a:extLst>
            </p:cNvPr>
            <p:cNvCxnSpPr/>
            <p:nvPr/>
          </p:nvCxnSpPr>
          <p:spPr>
            <a:xfrm flipV="1">
              <a:off x="3863596" y="5559931"/>
              <a:ext cx="894486" cy="140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A2801E-5870-2260-087A-501AF4E9FB2F}"/>
                </a:ext>
              </a:extLst>
            </p:cNvPr>
            <p:cNvSpPr/>
            <p:nvPr/>
          </p:nvSpPr>
          <p:spPr>
            <a:xfrm rot="20513726">
              <a:off x="3714786" y="5298087"/>
              <a:ext cx="1137304" cy="347716"/>
            </a:xfrm>
            <a:prstGeom prst="rect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2C7C8C-A924-EB1A-4047-03118AF4E91E}"/>
                </a:ext>
              </a:extLst>
            </p:cNvPr>
            <p:cNvCxnSpPr>
              <a:cxnSpLocks/>
            </p:cNvCxnSpPr>
            <p:nvPr/>
          </p:nvCxnSpPr>
          <p:spPr>
            <a:xfrm rot="21303606" flipV="1">
              <a:off x="3740033" y="5349032"/>
              <a:ext cx="1107819" cy="28184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/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/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blipFill>
                  <a:blip r:embed="rId3"/>
                  <a:stretch>
                    <a:fillRect r="-69014"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09E222-3912-B3C4-7238-76546F75288D}"/>
              </a:ext>
            </a:extLst>
          </p:cNvPr>
          <p:cNvGrpSpPr/>
          <p:nvPr/>
        </p:nvGrpSpPr>
        <p:grpSpPr>
          <a:xfrm>
            <a:off x="9196853" y="3962207"/>
            <a:ext cx="1656684" cy="1322350"/>
            <a:chOff x="6839123" y="2987107"/>
            <a:chExt cx="2315486" cy="1992615"/>
          </a:xfrm>
        </p:grpSpPr>
        <p:pic>
          <p:nvPicPr>
            <p:cNvPr id="18" name="Graphic 17" descr="Hammer with solid fill">
              <a:extLst>
                <a:ext uri="{FF2B5EF4-FFF2-40B4-BE49-F238E27FC236}">
                  <a16:creationId xmlns:a16="http://schemas.microsoft.com/office/drawing/2014/main" id="{EB562655-50E1-7FFE-E15F-94994C7B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3884" y="2987107"/>
              <a:ext cx="707177" cy="753865"/>
            </a:xfrm>
            <a:prstGeom prst="rect">
              <a:avLst/>
            </a:prstGeom>
          </p:spPr>
        </p:pic>
        <p:pic>
          <p:nvPicPr>
            <p:cNvPr id="19" name="Graphic 18" descr="Hammer with solid fill">
              <a:extLst>
                <a:ext uri="{FF2B5EF4-FFF2-40B4-BE49-F238E27FC236}">
                  <a16:creationId xmlns:a16="http://schemas.microsoft.com/office/drawing/2014/main" id="{65BCC166-D771-D2C3-F425-02B2C6D9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9123" y="3181525"/>
              <a:ext cx="707177" cy="753865"/>
            </a:xfrm>
            <a:prstGeom prst="rect">
              <a:avLst/>
            </a:prstGeom>
          </p:spPr>
        </p:pic>
        <p:pic>
          <p:nvPicPr>
            <p:cNvPr id="20" name="Graphic 19" descr="Hammer with solid fill">
              <a:extLst>
                <a:ext uri="{FF2B5EF4-FFF2-40B4-BE49-F238E27FC236}">
                  <a16:creationId xmlns:a16="http://schemas.microsoft.com/office/drawing/2014/main" id="{8FD891DD-C241-C993-1C2C-D028D8B0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3295" y="4094922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/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/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/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blipFill>
                  <a:blip r:embed="rId8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77DBE-BEB6-6E06-F50A-E5D284105C1B}"/>
              </a:ext>
            </a:extLst>
          </p:cNvPr>
          <p:cNvGrpSpPr/>
          <p:nvPr/>
        </p:nvGrpSpPr>
        <p:grpSpPr>
          <a:xfrm>
            <a:off x="4429490" y="3843144"/>
            <a:ext cx="2098070" cy="921160"/>
            <a:chOff x="3137455" y="3658668"/>
            <a:chExt cx="2098070" cy="921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/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blipFill>
                  <a:blip r:embed="rId9"/>
                  <a:stretch>
                    <a:fillRect l="-1724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C91E03-C780-5239-D0FB-A31259FAE7AD}"/>
                </a:ext>
              </a:extLst>
            </p:cNvPr>
            <p:cNvSpPr/>
            <p:nvPr/>
          </p:nvSpPr>
          <p:spPr>
            <a:xfrm>
              <a:off x="3757188" y="411617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5E4C32-BD2C-9648-E7DA-E7F8FED15B8C}"/>
                </a:ext>
              </a:extLst>
            </p:cNvPr>
            <p:cNvCxnSpPr/>
            <p:nvPr/>
          </p:nvCxnSpPr>
          <p:spPr>
            <a:xfrm>
              <a:off x="3460624" y="429357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/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A5368D9-009F-3D34-53D9-2918BF33983B}"/>
                </a:ext>
              </a:extLst>
            </p:cNvPr>
            <p:cNvSpPr/>
            <p:nvPr/>
          </p:nvSpPr>
          <p:spPr>
            <a:xfrm>
              <a:off x="4234924" y="3658668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489AD68-4523-D193-DE34-051C137957D1}"/>
                </a:ext>
              </a:extLst>
            </p:cNvPr>
            <p:cNvCxnSpPr/>
            <p:nvPr/>
          </p:nvCxnSpPr>
          <p:spPr>
            <a:xfrm>
              <a:off x="3938360" y="3836072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/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blipFill>
                  <a:blip r:embed="rId11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FD8BCB-2DBA-C8ED-473F-40F71DC8D3B9}"/>
                </a:ext>
              </a:extLst>
            </p:cNvPr>
            <p:cNvSpPr/>
            <p:nvPr/>
          </p:nvSpPr>
          <p:spPr>
            <a:xfrm>
              <a:off x="4912356" y="422502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602D2D-A4BE-2A03-751E-FE490903392F}"/>
                </a:ext>
              </a:extLst>
            </p:cNvPr>
            <p:cNvCxnSpPr/>
            <p:nvPr/>
          </p:nvCxnSpPr>
          <p:spPr>
            <a:xfrm>
              <a:off x="4615792" y="440242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258193F-F288-B6A5-5242-774DDB7B1A63}"/>
              </a:ext>
            </a:extLst>
          </p:cNvPr>
          <p:cNvSpPr/>
          <p:nvPr/>
        </p:nvSpPr>
        <p:spPr>
          <a:xfrm>
            <a:off x="0" y="550416"/>
            <a:ext cx="12192000" cy="477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6B36E-AA6D-C03B-2C8A-1BE686656588}"/>
              </a:ext>
            </a:extLst>
          </p:cNvPr>
          <p:cNvSpPr/>
          <p:nvPr/>
        </p:nvSpPr>
        <p:spPr>
          <a:xfrm>
            <a:off x="1065320" y="0"/>
            <a:ext cx="479395" cy="1295073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7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Methodology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Methodology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" name="Rounded Rectangle 15">
            <a:extLst>
              <a:ext uri="{FF2B5EF4-FFF2-40B4-BE49-F238E27FC236}">
                <a16:creationId xmlns:a16="http://schemas.microsoft.com/office/drawing/2014/main" id="{15ECED6B-102A-8938-F5CD-DE588DA9BC92}"/>
              </a:ext>
            </a:extLst>
          </p:cNvPr>
          <p:cNvSpPr/>
          <p:nvPr/>
        </p:nvSpPr>
        <p:spPr>
          <a:xfrm>
            <a:off x="606835" y="2733086"/>
            <a:ext cx="1643532" cy="798240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Graphic 4" descr="Earth globe: Africa and Europe with solid fill">
            <a:extLst>
              <a:ext uri="{FF2B5EF4-FFF2-40B4-BE49-F238E27FC236}">
                <a16:creationId xmlns:a16="http://schemas.microsoft.com/office/drawing/2014/main" id="{8DA25DDC-507F-3C8B-42FF-7FBFDD4BD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313" y="2054920"/>
            <a:ext cx="1547843" cy="1565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3E2708-96FF-39FA-5761-1581AB83BCF7}"/>
                  </a:ext>
                </a:extLst>
              </p:cNvPr>
              <p:cNvSpPr txBox="1"/>
              <p:nvPr/>
            </p:nvSpPr>
            <p:spPr>
              <a:xfrm>
                <a:off x="212313" y="3620024"/>
                <a:ext cx="1547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/>
                  <a:t>Initial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</m:oMath>
                </a14:m>
                <a:r>
                  <a:rPr lang="en-GB" sz="1400"/>
                  <a:t> )</a:t>
                </a:r>
              </a:p>
              <a:p>
                <a:endParaRPr lang="en-GB" sz="1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3E2708-96FF-39FA-5761-1581AB83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13" y="3620024"/>
                <a:ext cx="1547843" cy="523220"/>
              </a:xfrm>
              <a:prstGeom prst="rect">
                <a:avLst/>
              </a:prstGeom>
              <a:blipFill>
                <a:blip r:embed="rId4"/>
                <a:stretch>
                  <a:fillRect l="-118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61E6254A-B5DF-AE51-19D6-643F38410BDD}"/>
              </a:ext>
            </a:extLst>
          </p:cNvPr>
          <p:cNvSpPr/>
          <p:nvPr/>
        </p:nvSpPr>
        <p:spPr>
          <a:xfrm>
            <a:off x="2067781" y="2691000"/>
            <a:ext cx="639192" cy="914400"/>
          </a:xfrm>
          <a:prstGeom prst="rightArrow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B0798D3-EA5F-59E4-43B5-87AFBA6598BC}"/>
              </a:ext>
            </a:extLst>
          </p:cNvPr>
          <p:cNvSpPr/>
          <p:nvPr/>
        </p:nvSpPr>
        <p:spPr>
          <a:xfrm rot="20488798">
            <a:off x="7447093" y="1341579"/>
            <a:ext cx="902955" cy="1555268"/>
          </a:xfrm>
          <a:custGeom>
            <a:avLst/>
            <a:gdLst>
              <a:gd name="connsiteX0" fmla="*/ 101553 w 902955"/>
              <a:gd name="connsiteY0" fmla="*/ 0 h 1555268"/>
              <a:gd name="connsiteX1" fmla="*/ 158262 w 902955"/>
              <a:gd name="connsiteY1" fmla="*/ 41170 h 1555268"/>
              <a:gd name="connsiteX2" fmla="*/ 743049 w 902955"/>
              <a:gd name="connsiteY2" fmla="*/ 1248995 h 1555268"/>
              <a:gd name="connsiteX3" fmla="*/ 902955 w 902955"/>
              <a:gd name="connsiteY3" fmla="*/ 1248994 h 1555268"/>
              <a:gd name="connsiteX4" fmla="*/ 600745 w 902955"/>
              <a:gd name="connsiteY4" fmla="*/ 1555268 h 1555268"/>
              <a:gd name="connsiteX5" fmla="*/ 260932 w 902955"/>
              <a:gd name="connsiteY5" fmla="*/ 1248994 h 1555268"/>
              <a:gd name="connsiteX6" fmla="*/ 420987 w 902955"/>
              <a:gd name="connsiteY6" fmla="*/ 1248994 h 1555268"/>
              <a:gd name="connsiteX7" fmla="*/ 56778 w 902955"/>
              <a:gd name="connsiteY7" fmla="*/ 355543 h 1555268"/>
              <a:gd name="connsiteX8" fmla="*/ 0 w 902955"/>
              <a:gd name="connsiteY8" fmla="*/ 303156 h 155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2955" h="1555268">
                <a:moveTo>
                  <a:pt x="101553" y="0"/>
                </a:moveTo>
                <a:lnTo>
                  <a:pt x="158262" y="41170"/>
                </a:lnTo>
                <a:cubicBezTo>
                  <a:pt x="453692" y="276401"/>
                  <a:pt x="678292" y="708607"/>
                  <a:pt x="743049" y="1248995"/>
                </a:cubicBezTo>
                <a:lnTo>
                  <a:pt x="902955" y="1248994"/>
                </a:lnTo>
                <a:lnTo>
                  <a:pt x="600745" y="1555268"/>
                </a:lnTo>
                <a:lnTo>
                  <a:pt x="260932" y="1248994"/>
                </a:lnTo>
                <a:lnTo>
                  <a:pt x="420987" y="1248994"/>
                </a:lnTo>
                <a:cubicBezTo>
                  <a:pt x="371306" y="858603"/>
                  <a:pt x="234791" y="546404"/>
                  <a:pt x="56778" y="355543"/>
                </a:cubicBezTo>
                <a:lnTo>
                  <a:pt x="0" y="303156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05375E4D-BB17-C506-4F16-65C4FA7A6F51}"/>
              </a:ext>
            </a:extLst>
          </p:cNvPr>
          <p:cNvSpPr/>
          <p:nvPr/>
        </p:nvSpPr>
        <p:spPr>
          <a:xfrm rot="6395686">
            <a:off x="5639753" y="4912099"/>
            <a:ext cx="1050332" cy="1721703"/>
          </a:xfrm>
          <a:custGeom>
            <a:avLst/>
            <a:gdLst>
              <a:gd name="connsiteX0" fmla="*/ 291163 w 933187"/>
              <a:gd name="connsiteY0" fmla="*/ 1170630 h 1476904"/>
              <a:gd name="connsiteX1" fmla="*/ 451218 w 933187"/>
              <a:gd name="connsiteY1" fmla="*/ 1170630 h 1476904"/>
              <a:gd name="connsiteX2" fmla="*/ 87010 w 933187"/>
              <a:gd name="connsiteY2" fmla="*/ 277179 h 1476904"/>
              <a:gd name="connsiteX3" fmla="*/ 0 w 933187"/>
              <a:gd name="connsiteY3" fmla="*/ 196899 h 1476904"/>
              <a:gd name="connsiteX4" fmla="*/ 227854 w 933187"/>
              <a:gd name="connsiteY4" fmla="*/ 0 h 1476904"/>
              <a:gd name="connsiteX5" fmla="*/ 329894 w 933187"/>
              <a:gd name="connsiteY5" fmla="*/ 96425 h 1476904"/>
              <a:gd name="connsiteX6" fmla="*/ 773280 w 933187"/>
              <a:gd name="connsiteY6" fmla="*/ 1170631 h 1476904"/>
              <a:gd name="connsiteX7" fmla="*/ 933187 w 933187"/>
              <a:gd name="connsiteY7" fmla="*/ 1170630 h 1476904"/>
              <a:gd name="connsiteX8" fmla="*/ 630977 w 933187"/>
              <a:gd name="connsiteY8" fmla="*/ 1476904 h 147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3187" h="1476904">
                <a:moveTo>
                  <a:pt x="291163" y="1170630"/>
                </a:moveTo>
                <a:lnTo>
                  <a:pt x="451218" y="1170630"/>
                </a:lnTo>
                <a:cubicBezTo>
                  <a:pt x="401537" y="780239"/>
                  <a:pt x="265022" y="468039"/>
                  <a:pt x="87010" y="277179"/>
                </a:cubicBezTo>
                <a:lnTo>
                  <a:pt x="0" y="196899"/>
                </a:lnTo>
                <a:lnTo>
                  <a:pt x="227854" y="0"/>
                </a:lnTo>
                <a:lnTo>
                  <a:pt x="329894" y="96425"/>
                </a:lnTo>
                <a:cubicBezTo>
                  <a:pt x="554351" y="345111"/>
                  <a:pt x="719317" y="720308"/>
                  <a:pt x="773280" y="1170631"/>
                </a:cubicBezTo>
                <a:lnTo>
                  <a:pt x="933187" y="1170630"/>
                </a:lnTo>
                <a:lnTo>
                  <a:pt x="630977" y="1476904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76BF3C7A-F734-415B-400D-B903ABF70157}"/>
              </a:ext>
            </a:extLst>
          </p:cNvPr>
          <p:cNvSpPr/>
          <p:nvPr/>
        </p:nvSpPr>
        <p:spPr>
          <a:xfrm rot="13652955">
            <a:off x="3506505" y="1717961"/>
            <a:ext cx="848593" cy="1573648"/>
          </a:xfrm>
          <a:custGeom>
            <a:avLst/>
            <a:gdLst>
              <a:gd name="connsiteX0" fmla="*/ 848593 w 848593"/>
              <a:gd name="connsiteY0" fmla="*/ 1157944 h 1464218"/>
              <a:gd name="connsiteX1" fmla="*/ 546383 w 848593"/>
              <a:gd name="connsiteY1" fmla="*/ 1464218 h 1464218"/>
              <a:gd name="connsiteX2" fmla="*/ 206570 w 848593"/>
              <a:gd name="connsiteY2" fmla="*/ 1157944 h 1464218"/>
              <a:gd name="connsiteX3" fmla="*/ 366625 w 848593"/>
              <a:gd name="connsiteY3" fmla="*/ 1157944 h 1464218"/>
              <a:gd name="connsiteX4" fmla="*/ 2416 w 848593"/>
              <a:gd name="connsiteY4" fmla="*/ 264493 h 1464218"/>
              <a:gd name="connsiteX5" fmla="*/ 0 w 848593"/>
              <a:gd name="connsiteY5" fmla="*/ 262264 h 1464218"/>
              <a:gd name="connsiteX6" fmla="*/ 161294 w 848593"/>
              <a:gd name="connsiteY6" fmla="*/ 0 h 1464218"/>
              <a:gd name="connsiteX7" fmla="*/ 176230 w 848593"/>
              <a:gd name="connsiteY7" fmla="*/ 12980 h 1464218"/>
              <a:gd name="connsiteX8" fmla="*/ 688687 w 848593"/>
              <a:gd name="connsiteY8" fmla="*/ 1157945 h 146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8593" h="1464218">
                <a:moveTo>
                  <a:pt x="848593" y="1157944"/>
                </a:moveTo>
                <a:lnTo>
                  <a:pt x="546383" y="1464218"/>
                </a:lnTo>
                <a:lnTo>
                  <a:pt x="206570" y="1157944"/>
                </a:lnTo>
                <a:lnTo>
                  <a:pt x="366625" y="1157944"/>
                </a:lnTo>
                <a:cubicBezTo>
                  <a:pt x="316943" y="767553"/>
                  <a:pt x="180429" y="455353"/>
                  <a:pt x="2416" y="264493"/>
                </a:cubicBezTo>
                <a:lnTo>
                  <a:pt x="0" y="262264"/>
                </a:lnTo>
                <a:lnTo>
                  <a:pt x="161294" y="0"/>
                </a:lnTo>
                <a:lnTo>
                  <a:pt x="176230" y="12980"/>
                </a:lnTo>
                <a:cubicBezTo>
                  <a:pt x="435654" y="258137"/>
                  <a:pt x="629326" y="662590"/>
                  <a:pt x="688687" y="1157945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21E23BF-7C68-8A43-B9AC-190ADA3D0324}"/>
              </a:ext>
            </a:extLst>
          </p:cNvPr>
          <p:cNvSpPr/>
          <p:nvPr/>
        </p:nvSpPr>
        <p:spPr>
          <a:xfrm>
            <a:off x="9474065" y="2691000"/>
            <a:ext cx="639192" cy="914400"/>
          </a:xfrm>
          <a:prstGeom prst="rightArrow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792D9585-042A-5167-75D5-FCC1D7031481}"/>
              </a:ext>
            </a:extLst>
          </p:cNvPr>
          <p:cNvSpPr/>
          <p:nvPr/>
        </p:nvSpPr>
        <p:spPr>
          <a:xfrm>
            <a:off x="5011004" y="335897"/>
            <a:ext cx="1618593" cy="69893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Select experiment</a:t>
            </a:r>
          </a:p>
        </p:txBody>
      </p:sp>
      <p:sp>
        <p:nvSpPr>
          <p:cNvPr id="14" name="Rounded Rectangle 19">
            <a:extLst>
              <a:ext uri="{FF2B5EF4-FFF2-40B4-BE49-F238E27FC236}">
                <a16:creationId xmlns:a16="http://schemas.microsoft.com/office/drawing/2014/main" id="{4689A386-4F6A-233C-DA60-D0B1DB5611FF}"/>
              </a:ext>
            </a:extLst>
          </p:cNvPr>
          <p:cNvSpPr/>
          <p:nvPr/>
        </p:nvSpPr>
        <p:spPr>
          <a:xfrm>
            <a:off x="7461671" y="3143491"/>
            <a:ext cx="1618593" cy="69893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Get data</a:t>
            </a: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F99033EF-054E-5018-C049-5F479B10307B}"/>
              </a:ext>
            </a:extLst>
          </p:cNvPr>
          <p:cNvSpPr/>
          <p:nvPr/>
        </p:nvSpPr>
        <p:spPr>
          <a:xfrm>
            <a:off x="2876450" y="3463550"/>
            <a:ext cx="1618593" cy="69893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Update beliefs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84A4AA1-3333-64DA-AF43-C0FC26431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930473"/>
                  </p:ext>
                </p:extLst>
              </p:nvPr>
            </p:nvGraphicFramePr>
            <p:xfrm>
              <a:off x="4866711" y="1184366"/>
              <a:ext cx="2187232" cy="11424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3616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1093616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83177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/>
                            <a:t>max 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96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/>
                            <a:t>max</a:t>
                          </a:r>
                          <a:r>
                            <a:rPr lang="en-GB" sz="1400" b="0" baseline="0"/>
                            <a:t> EIG</a:t>
                          </a:r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96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/>
                            <a:t>max 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84A4AA1-3333-64DA-AF43-C0FC26431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930473"/>
                  </p:ext>
                </p:extLst>
              </p:nvPr>
            </p:nvGraphicFramePr>
            <p:xfrm>
              <a:off x="4866711" y="1184366"/>
              <a:ext cx="2187232" cy="11424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3616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1093616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83177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56" t="-1587" r="-1111" b="-2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96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/>
                            <a:t>max</a:t>
                          </a:r>
                          <a:r>
                            <a:rPr lang="en-GB" sz="1400" b="0" baseline="0"/>
                            <a:t> EIG</a:t>
                          </a:r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96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56" t="-204839" r="-1111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A87AC87-13BC-1C18-B935-0BD66D0ED6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419113"/>
                  </p:ext>
                </p:extLst>
              </p:nvPr>
            </p:nvGraphicFramePr>
            <p:xfrm>
              <a:off x="7317377" y="4090990"/>
              <a:ext cx="211400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7003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1057003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/>
                            <a:t>query 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/>
                            <a:t>do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/>
                            <a:t>do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A87AC87-13BC-1C18-B935-0BD66D0ED6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419113"/>
                  </p:ext>
                </p:extLst>
              </p:nvPr>
            </p:nvGraphicFramePr>
            <p:xfrm>
              <a:off x="7317377" y="4090990"/>
              <a:ext cx="211400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7003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1057003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75" t="-3279" r="-114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75" t="-103279" r="-114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75" t="-203279" r="-114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78C7A77-E38A-333F-DD98-3B6A8B5673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764706"/>
                  </p:ext>
                </p:extLst>
              </p:nvPr>
            </p:nvGraphicFramePr>
            <p:xfrm>
              <a:off x="2760617" y="4424937"/>
              <a:ext cx="190785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4267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953589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</m:e>
                                </m:d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</m:e>
                                </m:d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78C7A77-E38A-333F-DD98-3B6A8B5673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764706"/>
                  </p:ext>
                </p:extLst>
              </p:nvPr>
            </p:nvGraphicFramePr>
            <p:xfrm>
              <a:off x="2760617" y="4424937"/>
              <a:ext cx="190785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4267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953589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637" t="-1639" r="-1274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637" t="-100000" r="-1274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637" t="-203279" r="-127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5287C15-1B95-037B-D1D3-0968A34A2A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595560"/>
                  </p:ext>
                </p:extLst>
              </p:nvPr>
            </p:nvGraphicFramePr>
            <p:xfrm>
              <a:off x="10216823" y="2587231"/>
              <a:ext cx="1907178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3589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953589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5287C15-1B95-037B-D1D3-0968A34A2A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595560"/>
                  </p:ext>
                </p:extLst>
              </p:nvPr>
            </p:nvGraphicFramePr>
            <p:xfrm>
              <a:off x="10216823" y="2587231"/>
              <a:ext cx="1907178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3589">
                      <a:extLst>
                        <a:ext uri="{9D8B030D-6E8A-4147-A177-3AD203B41FA5}">
                          <a16:colId xmlns:a16="http://schemas.microsoft.com/office/drawing/2014/main" val="3439114926"/>
                        </a:ext>
                      </a:extLst>
                    </a:gridCol>
                    <a:gridCol w="953589">
                      <a:extLst>
                        <a:ext uri="{9D8B030D-6E8A-4147-A177-3AD203B41FA5}">
                          <a16:colId xmlns:a16="http://schemas.microsoft.com/office/drawing/2014/main" val="10840402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637" t="-1639" r="-1274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3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BOECD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637" t="-101639" r="-127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327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/>
                            <a:t>CBO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637" t="-201639" r="-127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5878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ounded Rectangle 25">
            <a:extLst>
              <a:ext uri="{FF2B5EF4-FFF2-40B4-BE49-F238E27FC236}">
                <a16:creationId xmlns:a16="http://schemas.microsoft.com/office/drawing/2014/main" id="{EBA94029-0E46-8C7B-4810-A7A4768EB7FE}"/>
              </a:ext>
            </a:extLst>
          </p:cNvPr>
          <p:cNvSpPr/>
          <p:nvPr/>
        </p:nvSpPr>
        <p:spPr>
          <a:xfrm>
            <a:off x="10361094" y="1619019"/>
            <a:ext cx="1618593" cy="69893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Return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D6AB78-1648-4CA0-AFAC-B77B83297505}"/>
              </a:ext>
            </a:extLst>
          </p:cNvPr>
          <p:cNvGrpSpPr/>
          <p:nvPr/>
        </p:nvGrpSpPr>
        <p:grpSpPr>
          <a:xfrm>
            <a:off x="7157725" y="685246"/>
            <a:ext cx="949680" cy="759158"/>
            <a:chOff x="5085237" y="1103526"/>
            <a:chExt cx="1722618" cy="15324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D92B8E-71B6-1FD3-8DE4-D7A763962927}"/>
                </a:ext>
              </a:extLst>
            </p:cNvPr>
            <p:cNvCxnSpPr/>
            <p:nvPr/>
          </p:nvCxnSpPr>
          <p:spPr>
            <a:xfrm>
              <a:off x="5085238" y="1103526"/>
              <a:ext cx="0" cy="10027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B0EFCD8-3A67-E3C1-EA08-960FB8496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5237" y="2106254"/>
              <a:ext cx="170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48FAED-AC65-C391-187C-E7A4FC688E78}"/>
                    </a:ext>
                  </a:extLst>
                </p:cNvPr>
                <p:cNvSpPr txBox="1"/>
                <p:nvPr/>
              </p:nvSpPr>
              <p:spPr>
                <a:xfrm>
                  <a:off x="5160018" y="2193820"/>
                  <a:ext cx="314272" cy="434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48FAED-AC65-C391-187C-E7A4FC688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018" y="2193820"/>
                  <a:ext cx="314272" cy="434894"/>
                </a:xfrm>
                <a:prstGeom prst="rect">
                  <a:avLst/>
                </a:prstGeom>
                <a:blipFill>
                  <a:blip r:embed="rId9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DCE197-F151-812C-7E4A-B8E0393A738C}"/>
                    </a:ext>
                  </a:extLst>
                </p:cNvPr>
                <p:cNvSpPr txBox="1"/>
                <p:nvPr/>
              </p:nvSpPr>
              <p:spPr>
                <a:xfrm>
                  <a:off x="5604539" y="2201065"/>
                  <a:ext cx="314272" cy="434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DCE197-F151-812C-7E4A-B8E0393A7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539" y="2201065"/>
                  <a:ext cx="314272" cy="434894"/>
                </a:xfrm>
                <a:prstGeom prst="rect">
                  <a:avLst/>
                </a:prstGeom>
                <a:blipFill>
                  <a:blip r:embed="rId10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D55F05-D1AC-EEF5-459F-CAA834FEAAEA}"/>
                    </a:ext>
                  </a:extLst>
                </p:cNvPr>
                <p:cNvSpPr txBox="1"/>
                <p:nvPr/>
              </p:nvSpPr>
              <p:spPr>
                <a:xfrm>
                  <a:off x="6493583" y="2193820"/>
                  <a:ext cx="314272" cy="434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D55F05-D1AC-EEF5-459F-CAA834FEA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583" y="2193820"/>
                  <a:ext cx="314272" cy="434894"/>
                </a:xfrm>
                <a:prstGeom prst="rect">
                  <a:avLst/>
                </a:prstGeom>
                <a:blipFill>
                  <a:blip r:embed="rId11"/>
                  <a:stretch>
                    <a:fillRect r="-32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59CA9F-A19E-7D05-10A0-1C2740437529}"/>
                </a:ext>
              </a:extLst>
            </p:cNvPr>
            <p:cNvSpPr txBox="1"/>
            <p:nvPr/>
          </p:nvSpPr>
          <p:spPr>
            <a:xfrm>
              <a:off x="6049062" y="2201065"/>
              <a:ext cx="314271" cy="43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/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767988-B511-C61B-6DEE-C84BE579CBB0}"/>
                </a:ext>
              </a:extLst>
            </p:cNvPr>
            <p:cNvSpPr/>
            <p:nvPr/>
          </p:nvSpPr>
          <p:spPr>
            <a:xfrm>
              <a:off x="5213358" y="1474907"/>
              <a:ext cx="156610" cy="6313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89C36B-66ED-7BE3-F57F-67E139959C48}"/>
                </a:ext>
              </a:extLst>
            </p:cNvPr>
            <p:cNvSpPr/>
            <p:nvPr/>
          </p:nvSpPr>
          <p:spPr>
            <a:xfrm>
              <a:off x="5653570" y="1682974"/>
              <a:ext cx="150927" cy="423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98D873-8772-A2F5-58B9-2079E2173824}"/>
                </a:ext>
              </a:extLst>
            </p:cNvPr>
            <p:cNvSpPr/>
            <p:nvPr/>
          </p:nvSpPr>
          <p:spPr>
            <a:xfrm>
              <a:off x="6564915" y="1215032"/>
              <a:ext cx="150927" cy="891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3F3188-5507-4030-56BD-597E44C6E676}"/>
                </a:ext>
              </a:extLst>
            </p:cNvPr>
            <p:cNvSpPr txBox="1"/>
            <p:nvPr/>
          </p:nvSpPr>
          <p:spPr>
            <a:xfrm>
              <a:off x="6047029" y="1718564"/>
              <a:ext cx="314271" cy="43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/>
                <a:t>…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41AD5A-2F18-EE89-0D0B-AE316B083933}"/>
              </a:ext>
            </a:extLst>
          </p:cNvPr>
          <p:cNvGrpSpPr/>
          <p:nvPr/>
        </p:nvGrpSpPr>
        <p:grpSpPr>
          <a:xfrm>
            <a:off x="9117575" y="3592274"/>
            <a:ext cx="505848" cy="379370"/>
            <a:chOff x="6759224" y="3128259"/>
            <a:chExt cx="1057249" cy="880734"/>
          </a:xfrm>
        </p:grpSpPr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CFC9BA41-34B0-D057-976D-AFEFC3E0D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59224" y="3128259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5A750F8-8D5A-41E7-CE23-543CD9B5F852}"/>
                    </a:ext>
                  </a:extLst>
                </p:cNvPr>
                <p:cNvSpPr/>
                <p:nvPr/>
              </p:nvSpPr>
              <p:spPr>
                <a:xfrm>
                  <a:off x="7362391" y="3501126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5A750F8-8D5A-41E7-CE23-543CD9B5F8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391" y="3501126"/>
                  <a:ext cx="454082" cy="507867"/>
                </a:xfrm>
                <a:prstGeom prst="ellipse">
                  <a:avLst/>
                </a:prstGeom>
                <a:blipFill>
                  <a:blip r:embed="rId14"/>
                  <a:stretch>
                    <a:fillRect l="-2439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284823-EFC7-2704-0722-EB72CBF9A72D}"/>
              </a:ext>
            </a:extLst>
          </p:cNvPr>
          <p:cNvGrpSpPr/>
          <p:nvPr/>
        </p:nvGrpSpPr>
        <p:grpSpPr>
          <a:xfrm>
            <a:off x="2029057" y="3810642"/>
            <a:ext cx="632142" cy="247510"/>
            <a:chOff x="4165606" y="5940226"/>
            <a:chExt cx="942902" cy="354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18C6429-B63A-30CF-BFB3-BF24C84FCB09}"/>
                    </a:ext>
                  </a:extLst>
                </p:cNvPr>
                <p:cNvSpPr/>
                <p:nvPr/>
              </p:nvSpPr>
              <p:spPr>
                <a:xfrm>
                  <a:off x="4165606" y="5940226"/>
                  <a:ext cx="323169" cy="35480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18C6429-B63A-30CF-BFB3-BF24C84FC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5606" y="5940226"/>
                  <a:ext cx="323169" cy="354807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474DE95-84EB-BB94-4FE1-356C50E7AF82}"/>
                </a:ext>
              </a:extLst>
            </p:cNvPr>
            <p:cNvSpPr/>
            <p:nvPr/>
          </p:nvSpPr>
          <p:spPr>
            <a:xfrm>
              <a:off x="4785339" y="5940226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85165-1B1B-EE08-4FF5-23B6F1CBC4CF}"/>
                </a:ext>
              </a:extLst>
            </p:cNvPr>
            <p:cNvCxnSpPr/>
            <p:nvPr/>
          </p:nvCxnSpPr>
          <p:spPr>
            <a:xfrm>
              <a:off x="4488775" y="6117630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C5EC3D-F221-87B2-9DDB-7447DB53BCFB}"/>
              </a:ext>
            </a:extLst>
          </p:cNvPr>
          <p:cNvGrpSpPr/>
          <p:nvPr/>
        </p:nvGrpSpPr>
        <p:grpSpPr>
          <a:xfrm>
            <a:off x="1420764" y="4331247"/>
            <a:ext cx="1105971" cy="430846"/>
            <a:chOff x="3627834" y="5176234"/>
            <a:chExt cx="1660299" cy="69361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B69E9B-633A-D0A2-B8E1-E720628A0636}"/>
                </a:ext>
              </a:extLst>
            </p:cNvPr>
            <p:cNvCxnSpPr/>
            <p:nvPr/>
          </p:nvCxnSpPr>
          <p:spPr>
            <a:xfrm>
              <a:off x="3627834" y="5331884"/>
              <a:ext cx="0" cy="537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415CA-60F1-1FBF-8A84-A6F5F934D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34" y="5869848"/>
              <a:ext cx="10352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0CD6CD4-7DA5-FA9C-5FC2-92A1A8260801}"/>
                </a:ext>
              </a:extLst>
            </p:cNvPr>
            <p:cNvCxnSpPr/>
            <p:nvPr/>
          </p:nvCxnSpPr>
          <p:spPr>
            <a:xfrm flipV="1">
              <a:off x="3863596" y="5559931"/>
              <a:ext cx="894486" cy="140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35B379-F1BA-CA72-EFD8-BBB709A745C3}"/>
                </a:ext>
              </a:extLst>
            </p:cNvPr>
            <p:cNvSpPr/>
            <p:nvPr/>
          </p:nvSpPr>
          <p:spPr>
            <a:xfrm rot="20513726">
              <a:off x="3714786" y="5298087"/>
              <a:ext cx="1137304" cy="347716"/>
            </a:xfrm>
            <a:prstGeom prst="rect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6CB4A4-C87B-69F1-58F0-61DA5EA450D8}"/>
                </a:ext>
              </a:extLst>
            </p:cNvPr>
            <p:cNvCxnSpPr>
              <a:cxnSpLocks/>
            </p:cNvCxnSpPr>
            <p:nvPr/>
          </p:nvCxnSpPr>
          <p:spPr>
            <a:xfrm rot="21303606" flipV="1">
              <a:off x="3740033" y="5349032"/>
              <a:ext cx="1107819" cy="28184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0DFB565-055C-163D-DD40-B41350F91C42}"/>
                    </a:ext>
                  </a:extLst>
                </p:cNvPr>
                <p:cNvSpPr txBox="1"/>
                <p:nvPr/>
              </p:nvSpPr>
              <p:spPr>
                <a:xfrm>
                  <a:off x="4675739" y="5438201"/>
                  <a:ext cx="60556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0DFB565-055C-163D-DD40-B41350F91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39" y="5438201"/>
                  <a:ext cx="605562" cy="215444"/>
                </a:xfrm>
                <a:prstGeom prst="rect">
                  <a:avLst/>
                </a:prstGeom>
                <a:blipFill>
                  <a:blip r:embed="rId16"/>
                  <a:stretch>
                    <a:fillRect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19EF55C-D440-719D-8157-9A252965C3CE}"/>
                    </a:ext>
                  </a:extLst>
                </p:cNvPr>
                <p:cNvSpPr txBox="1"/>
                <p:nvPr/>
              </p:nvSpPr>
              <p:spPr>
                <a:xfrm>
                  <a:off x="4852153" y="5176234"/>
                  <a:ext cx="43598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19EF55C-D440-719D-8157-9A252965C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53" y="5176234"/>
                  <a:ext cx="435980" cy="215444"/>
                </a:xfrm>
                <a:prstGeom prst="rect">
                  <a:avLst/>
                </a:prstGeom>
                <a:blipFill>
                  <a:blip r:embed="rId17"/>
                  <a:stretch>
                    <a:fillRect r="-61702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66CB6B-C555-FDC4-D40D-F3F2606060EC}"/>
              </a:ext>
            </a:extLst>
          </p:cNvPr>
          <p:cNvGrpSpPr/>
          <p:nvPr/>
        </p:nvGrpSpPr>
        <p:grpSpPr>
          <a:xfrm>
            <a:off x="5031386" y="2443834"/>
            <a:ext cx="1857882" cy="578503"/>
            <a:chOff x="5003256" y="1350437"/>
            <a:chExt cx="1857882" cy="578503"/>
          </a:xfrm>
          <a:solidFill>
            <a:srgbClr val="FF0000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341EE4-BBCC-6E00-B562-DFB024C9782C}"/>
                </a:ext>
              </a:extLst>
            </p:cNvPr>
            <p:cNvSpPr/>
            <p:nvPr/>
          </p:nvSpPr>
          <p:spPr>
            <a:xfrm>
              <a:off x="5003256" y="1350437"/>
              <a:ext cx="1857882" cy="57850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031F11C-A18E-3310-31C6-C802572AB247}"/>
                    </a:ext>
                  </a:extLst>
                </p:cNvPr>
                <p:cNvSpPr txBox="1"/>
                <p:nvPr/>
              </p:nvSpPr>
              <p:spPr>
                <a:xfrm>
                  <a:off x="5528717" y="1454013"/>
                  <a:ext cx="877420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/>
                    <a:t>max</a:t>
                  </a:r>
                  <a14:m>
                    <m:oMath xmlns:m="http://schemas.openxmlformats.org/officeDocument/2006/math"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a14:m>
                  <a:endParaRPr lang="en-GB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031F11C-A18E-3310-31C6-C802572AB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717" y="1454013"/>
                  <a:ext cx="877420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6783" t="-28889" r="-13287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46039B5-9D48-D120-6E66-B691F0A287B1}"/>
              </a:ext>
            </a:extLst>
          </p:cNvPr>
          <p:cNvGrpSpPr/>
          <p:nvPr/>
        </p:nvGrpSpPr>
        <p:grpSpPr>
          <a:xfrm>
            <a:off x="7404759" y="5335025"/>
            <a:ext cx="1857882" cy="578503"/>
            <a:chOff x="5003256" y="1350437"/>
            <a:chExt cx="1857882" cy="578503"/>
          </a:xfrm>
          <a:solidFill>
            <a:srgbClr val="FF0000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60FF1D-B50C-D0C4-4915-E21ABA0C31E9}"/>
                </a:ext>
              </a:extLst>
            </p:cNvPr>
            <p:cNvSpPr/>
            <p:nvPr/>
          </p:nvSpPr>
          <p:spPr>
            <a:xfrm>
              <a:off x="5003256" y="1350437"/>
              <a:ext cx="1857882" cy="57850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AA6BE09-75C4-4D86-BCB9-865863D85898}"/>
                    </a:ext>
                  </a:extLst>
                </p:cNvPr>
                <p:cNvSpPr txBox="1"/>
                <p:nvPr/>
              </p:nvSpPr>
              <p:spPr>
                <a:xfrm>
                  <a:off x="5528717" y="1454013"/>
                  <a:ext cx="514564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/>
                    <a:t>do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a14:m>
                  <a:endParaRPr lang="en-GB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AA6BE09-75C4-4D86-BCB9-865863D85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717" y="1454013"/>
                  <a:ext cx="514564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8571" t="-28261" r="-2261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AA18C8-B628-0D04-4CEA-FDE30A66F70A}"/>
              </a:ext>
            </a:extLst>
          </p:cNvPr>
          <p:cNvGrpSpPr/>
          <p:nvPr/>
        </p:nvGrpSpPr>
        <p:grpSpPr>
          <a:xfrm>
            <a:off x="2420024" y="5715600"/>
            <a:ext cx="2667000" cy="578503"/>
            <a:chOff x="2480047" y="4626322"/>
            <a:chExt cx="2667000" cy="578503"/>
          </a:xfrm>
          <a:solidFill>
            <a:srgbClr val="FF0000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20ABEC1-EC5A-35FE-A57C-9D7EECF54E05}"/>
                </a:ext>
              </a:extLst>
            </p:cNvPr>
            <p:cNvSpPr/>
            <p:nvPr/>
          </p:nvSpPr>
          <p:spPr>
            <a:xfrm>
              <a:off x="2480047" y="4626322"/>
              <a:ext cx="2667000" cy="57850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720BA8A-5569-314E-2551-6FAA66A0B70D}"/>
                    </a:ext>
                  </a:extLst>
                </p:cNvPr>
                <p:cNvSpPr txBox="1"/>
                <p:nvPr/>
              </p:nvSpPr>
              <p:spPr>
                <a:xfrm>
                  <a:off x="2581601" y="4741139"/>
                  <a:ext cx="1079863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720BA8A-5569-314E-2551-6FAA66A0B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1601" y="4741139"/>
                  <a:ext cx="1079863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18ECD5E-7281-ED1C-2834-714252F0070A}"/>
                    </a:ext>
                  </a:extLst>
                </p:cNvPr>
                <p:cNvSpPr txBox="1"/>
                <p:nvPr/>
              </p:nvSpPr>
              <p:spPr>
                <a:xfrm>
                  <a:off x="4047781" y="4744954"/>
                  <a:ext cx="1079863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18ECD5E-7281-ED1C-2834-714252F00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7781" y="4744954"/>
                  <a:ext cx="1079863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113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71270B59-ABCE-8A54-90C5-75F877CA100B}"/>
                </a:ext>
              </a:extLst>
            </p:cNvPr>
            <p:cNvSpPr/>
            <p:nvPr/>
          </p:nvSpPr>
          <p:spPr>
            <a:xfrm>
              <a:off x="3553848" y="4744954"/>
              <a:ext cx="402014" cy="369332"/>
            </a:xfrm>
            <a:prstGeom prst="mathPlus">
              <a:avLst>
                <a:gd name="adj1" fmla="val 61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A75AB8F-E45A-91D6-DF91-6D39D110B734}"/>
              </a:ext>
            </a:extLst>
          </p:cNvPr>
          <p:cNvCxnSpPr/>
          <p:nvPr/>
        </p:nvCxnSpPr>
        <p:spPr>
          <a:xfrm flipH="1">
            <a:off x="4584761" y="4955388"/>
            <a:ext cx="3386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D07EC7-56E6-0183-0D01-972EE046BFF5}"/>
              </a:ext>
            </a:extLst>
          </p:cNvPr>
          <p:cNvCxnSpPr>
            <a:cxnSpLocks/>
          </p:cNvCxnSpPr>
          <p:nvPr/>
        </p:nvCxnSpPr>
        <p:spPr>
          <a:xfrm flipH="1" flipV="1">
            <a:off x="4668473" y="6134834"/>
            <a:ext cx="111436" cy="337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A26D999-429D-98F0-5EBB-3688AC3C60B2}"/>
              </a:ext>
            </a:extLst>
          </p:cNvPr>
          <p:cNvSpPr txBox="1"/>
          <p:nvPr/>
        </p:nvSpPr>
        <p:spPr>
          <a:xfrm>
            <a:off x="4902355" y="4791739"/>
            <a:ext cx="108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Full graph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546EA2-BA79-E659-238D-C539DB57E803}"/>
              </a:ext>
            </a:extLst>
          </p:cNvPr>
          <p:cNvSpPr txBox="1"/>
          <p:nvPr/>
        </p:nvSpPr>
        <p:spPr>
          <a:xfrm>
            <a:off x="4442424" y="6445158"/>
            <a:ext cx="1319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Direct parents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EABC4D-3A53-0BDC-0805-C66A2EF42AEE}"/>
              </a:ext>
            </a:extLst>
          </p:cNvPr>
          <p:cNvSpPr/>
          <p:nvPr/>
        </p:nvSpPr>
        <p:spPr>
          <a:xfrm>
            <a:off x="10222405" y="3801738"/>
            <a:ext cx="1857882" cy="5785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D8598C-29A1-7E2D-9BE2-F4B1352BA780}"/>
                  </a:ext>
                </a:extLst>
              </p:cNvPr>
              <p:cNvSpPr txBox="1"/>
              <p:nvPr/>
            </p:nvSpPr>
            <p:spPr>
              <a:xfrm>
                <a:off x="10414445" y="3936489"/>
                <a:ext cx="1618593" cy="430887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1400"/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14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GB" sz="1400"/>
              </a:p>
              <a:p>
                <a:endParaRPr lang="en-GB" sz="14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D8598C-29A1-7E2D-9BE2-F4B1352B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445" y="3936489"/>
                <a:ext cx="1618593" cy="430887"/>
              </a:xfrm>
              <a:prstGeom prst="rect">
                <a:avLst/>
              </a:prstGeom>
              <a:blipFill>
                <a:blip r:embed="rId22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Star: 5 Points 63">
            <a:extLst>
              <a:ext uri="{FF2B5EF4-FFF2-40B4-BE49-F238E27FC236}">
                <a16:creationId xmlns:a16="http://schemas.microsoft.com/office/drawing/2014/main" id="{F7597C47-7941-8286-243C-0E8B223527AB}"/>
              </a:ext>
            </a:extLst>
          </p:cNvPr>
          <p:cNvSpPr/>
          <p:nvPr/>
        </p:nvSpPr>
        <p:spPr>
          <a:xfrm>
            <a:off x="4829263" y="2326048"/>
            <a:ext cx="339392" cy="304686"/>
          </a:xfrm>
          <a:prstGeom prst="star5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E43097A1-51A4-5BEC-0787-B3EC05D2DA21}"/>
              </a:ext>
            </a:extLst>
          </p:cNvPr>
          <p:cNvSpPr/>
          <p:nvPr/>
        </p:nvSpPr>
        <p:spPr>
          <a:xfrm>
            <a:off x="7221324" y="5228024"/>
            <a:ext cx="339392" cy="304686"/>
          </a:xfrm>
          <a:prstGeom prst="star5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Star: 5 Points 65">
            <a:extLst>
              <a:ext uri="{FF2B5EF4-FFF2-40B4-BE49-F238E27FC236}">
                <a16:creationId xmlns:a16="http://schemas.microsoft.com/office/drawing/2014/main" id="{6422E254-D26F-0A5C-F98E-091B71AA1C29}"/>
              </a:ext>
            </a:extLst>
          </p:cNvPr>
          <p:cNvSpPr/>
          <p:nvPr/>
        </p:nvSpPr>
        <p:spPr>
          <a:xfrm>
            <a:off x="2256722" y="5602910"/>
            <a:ext cx="339392" cy="304686"/>
          </a:xfrm>
          <a:prstGeom prst="star5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Star: 5 Points 69">
            <a:extLst>
              <a:ext uri="{FF2B5EF4-FFF2-40B4-BE49-F238E27FC236}">
                <a16:creationId xmlns:a16="http://schemas.microsoft.com/office/drawing/2014/main" id="{6226862B-E954-DAA4-750E-650BD15C3CCA}"/>
              </a:ext>
            </a:extLst>
          </p:cNvPr>
          <p:cNvSpPr/>
          <p:nvPr/>
        </p:nvSpPr>
        <p:spPr>
          <a:xfrm>
            <a:off x="9993247" y="3685641"/>
            <a:ext cx="339392" cy="304686"/>
          </a:xfrm>
          <a:prstGeom prst="star5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0C20D4B-3246-A5B7-E30C-2759B7AB34F1}"/>
              </a:ext>
            </a:extLst>
          </p:cNvPr>
          <p:cNvCxnSpPr>
            <a:cxnSpLocks/>
          </p:cNvCxnSpPr>
          <p:nvPr/>
        </p:nvCxnSpPr>
        <p:spPr>
          <a:xfrm flipV="1">
            <a:off x="11223741" y="4186290"/>
            <a:ext cx="265408" cy="441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F518F79-AE12-68EC-5178-E8CEA53BA408}"/>
              </a:ext>
            </a:extLst>
          </p:cNvPr>
          <p:cNvSpPr txBox="1"/>
          <p:nvPr/>
        </p:nvSpPr>
        <p:spPr>
          <a:xfrm>
            <a:off x="10446354" y="4690565"/>
            <a:ext cx="1319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Direct parents</a:t>
            </a:r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351D2C69-CC82-E207-B833-16FCD88A1DC2}"/>
              </a:ext>
            </a:extLst>
          </p:cNvPr>
          <p:cNvSpPr/>
          <p:nvPr/>
        </p:nvSpPr>
        <p:spPr>
          <a:xfrm>
            <a:off x="3549989" y="5845158"/>
            <a:ext cx="380812" cy="369332"/>
          </a:xfrm>
          <a:prstGeom prst="plus">
            <a:avLst>
              <a:gd name="adj" fmla="val 418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4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72" grpId="0"/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Theoretical 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Methodology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49D40-7181-D3AD-88EB-188F60E1329C}"/>
              </a:ext>
            </a:extLst>
          </p:cNvPr>
          <p:cNvGrpSpPr/>
          <p:nvPr/>
        </p:nvGrpSpPr>
        <p:grpSpPr>
          <a:xfrm>
            <a:off x="481177" y="1547981"/>
            <a:ext cx="1708728" cy="3648105"/>
            <a:chOff x="2235199" y="556746"/>
            <a:chExt cx="1708728" cy="364810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3619F16-7685-D1D2-AB8E-A71EBE0F0329}"/>
                </a:ext>
              </a:extLst>
            </p:cNvPr>
            <p:cNvGrpSpPr/>
            <p:nvPr/>
          </p:nvGrpSpPr>
          <p:grpSpPr>
            <a:xfrm>
              <a:off x="2440063" y="2242327"/>
              <a:ext cx="1305216" cy="1962524"/>
              <a:chOff x="2440063" y="2242327"/>
              <a:chExt cx="1305216" cy="19625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A213DC11-BC53-43A8-27A0-E8D22C17D534}"/>
                      </a:ext>
                    </a:extLst>
                  </p:cNvPr>
                  <p:cNvSpPr/>
                  <p:nvPr/>
                </p:nvSpPr>
                <p:spPr>
                  <a:xfrm>
                    <a:off x="2440063" y="3014091"/>
                    <a:ext cx="431681" cy="460571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A213DC11-BC53-43A8-27A0-E8D22C17D5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0063" y="3014091"/>
                    <a:ext cx="431681" cy="460571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E66D5BD-BC1E-1834-4FEC-622E2040FFBA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>
                <a:off x="2735299" y="3474663"/>
                <a:ext cx="209837" cy="3370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91C76B88-E98B-5B3A-F604-D9EEAE77575B}"/>
                      </a:ext>
                    </a:extLst>
                  </p:cNvPr>
                  <p:cNvSpPr/>
                  <p:nvPr/>
                </p:nvSpPr>
                <p:spPr>
                  <a:xfrm>
                    <a:off x="3313599" y="2242327"/>
                    <a:ext cx="431680" cy="452517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91C76B88-E98B-5B3A-F604-D9EEAE7757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3599" y="2242327"/>
                    <a:ext cx="431680" cy="452517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60D0B62F-A072-9859-F70F-26CA71CE0956}"/>
                      </a:ext>
                    </a:extLst>
                  </p:cNvPr>
                  <p:cNvSpPr/>
                  <p:nvPr/>
                </p:nvSpPr>
                <p:spPr>
                  <a:xfrm>
                    <a:off x="3313599" y="3014091"/>
                    <a:ext cx="431680" cy="460571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60D0B62F-A072-9859-F70F-26CA71CE09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3599" y="3014091"/>
                    <a:ext cx="431680" cy="46057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F264AC89-4AE4-E617-11A4-6B58A0A83EA0}"/>
                      </a:ext>
                    </a:extLst>
                  </p:cNvPr>
                  <p:cNvSpPr/>
                  <p:nvPr/>
                </p:nvSpPr>
                <p:spPr>
                  <a:xfrm>
                    <a:off x="2440063" y="2242327"/>
                    <a:ext cx="431681" cy="460571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F264AC89-4AE4-E617-11A4-6B58A0A83E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0063" y="2242327"/>
                    <a:ext cx="431681" cy="46057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8DACDB5-D620-F9DE-4032-C52A88ECAABB}"/>
                  </a:ext>
                </a:extLst>
              </p:cNvPr>
              <p:cNvSpPr/>
              <p:nvPr/>
            </p:nvSpPr>
            <p:spPr>
              <a:xfrm>
                <a:off x="2881918" y="3744280"/>
                <a:ext cx="431681" cy="460571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A0E6619-6500-65FC-EBF2-4B3928EB817F}"/>
                  </a:ext>
                </a:extLst>
              </p:cNvPr>
              <p:cNvCxnSpPr>
                <a:cxnSpLocks/>
                <a:stCxn id="45" idx="4"/>
                <a:endCxn id="47" idx="7"/>
              </p:cNvCxnSpPr>
              <p:nvPr/>
            </p:nvCxnSpPr>
            <p:spPr>
              <a:xfrm flipH="1">
                <a:off x="3250381" y="3474662"/>
                <a:ext cx="279058" cy="337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EFBCFFC-28D7-428B-0D19-5AC08760DF1B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>
                <a:off x="2654281" y="2721762"/>
                <a:ext cx="1623" cy="2923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F2311DC-6A37-22FA-74D8-70398830C275}"/>
                  </a:ext>
                </a:extLst>
              </p:cNvPr>
              <p:cNvCxnSpPr>
                <a:cxnSpLocks/>
                <a:stCxn id="44" idx="4"/>
                <a:endCxn id="45" idx="0"/>
              </p:cNvCxnSpPr>
              <p:nvPr/>
            </p:nvCxnSpPr>
            <p:spPr>
              <a:xfrm>
                <a:off x="3529439" y="2694844"/>
                <a:ext cx="0" cy="319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Rounded Rectangle 19">
              <a:extLst>
                <a:ext uri="{FF2B5EF4-FFF2-40B4-BE49-F238E27FC236}">
                  <a16:creationId xmlns:a16="http://schemas.microsoft.com/office/drawing/2014/main" id="{61B0EBF1-4C62-FB75-B107-F7CE0CFA8C92}"/>
                </a:ext>
              </a:extLst>
            </p:cNvPr>
            <p:cNvSpPr/>
            <p:nvPr/>
          </p:nvSpPr>
          <p:spPr>
            <a:xfrm>
              <a:off x="2235199" y="556746"/>
              <a:ext cx="1708728" cy="68085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Observational DAG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924759-0FF9-7765-0A45-891840696111}"/>
              </a:ext>
            </a:extLst>
          </p:cNvPr>
          <p:cNvGrpSpPr/>
          <p:nvPr/>
        </p:nvGrpSpPr>
        <p:grpSpPr>
          <a:xfrm>
            <a:off x="4108224" y="3233545"/>
            <a:ext cx="1319870" cy="1962524"/>
            <a:chOff x="2440063" y="2242310"/>
            <a:chExt cx="1305216" cy="1962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283C545-410F-E724-29AA-08D2981B122C}"/>
                    </a:ext>
                  </a:extLst>
                </p:cNvPr>
                <p:cNvSpPr/>
                <p:nvPr/>
              </p:nvSpPr>
              <p:spPr>
                <a:xfrm>
                  <a:off x="2440063" y="3014074"/>
                  <a:ext cx="431681" cy="4605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283C545-410F-E724-29AA-08D2981B12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0063" y="3014074"/>
                  <a:ext cx="431681" cy="46057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29043A-D4BF-BA30-E6C0-496222E621B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2735299" y="3474646"/>
              <a:ext cx="209837" cy="3370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A11E6A-482A-09AE-998C-7733168BE8C4}"/>
                    </a:ext>
                  </a:extLst>
                </p:cNvPr>
                <p:cNvSpPr/>
                <p:nvPr/>
              </p:nvSpPr>
              <p:spPr>
                <a:xfrm>
                  <a:off x="3313599" y="2242310"/>
                  <a:ext cx="431680" cy="452517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A11E6A-482A-09AE-998C-7733168BE8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599" y="2242310"/>
                  <a:ext cx="431680" cy="45251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73E75A6F-4EB0-DDD0-45FE-43B283F773F7}"/>
                    </a:ext>
                  </a:extLst>
                </p:cNvPr>
                <p:cNvSpPr/>
                <p:nvPr/>
              </p:nvSpPr>
              <p:spPr>
                <a:xfrm>
                  <a:off x="3313599" y="3014074"/>
                  <a:ext cx="431680" cy="4605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73E75A6F-4EB0-DDD0-45FE-43B283F773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599" y="3014074"/>
                  <a:ext cx="431680" cy="46057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6CAFCB8-CD94-48D9-4C37-EB65B6ED9429}"/>
                    </a:ext>
                  </a:extLst>
                </p:cNvPr>
                <p:cNvSpPr/>
                <p:nvPr/>
              </p:nvSpPr>
              <p:spPr>
                <a:xfrm>
                  <a:off x="2440063" y="2242310"/>
                  <a:ext cx="431681" cy="460571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6CAFCB8-CD94-48D9-4C37-EB65B6ED94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0063" y="2242310"/>
                  <a:ext cx="431681" cy="46057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916751A-912B-90A1-A599-183BA3928A7C}"/>
                </a:ext>
              </a:extLst>
            </p:cNvPr>
            <p:cNvSpPr/>
            <p:nvPr/>
          </p:nvSpPr>
          <p:spPr>
            <a:xfrm>
              <a:off x="2881918" y="3744263"/>
              <a:ext cx="431681" cy="460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69AD8A9-F923-8DFE-F888-7D890CA8296B}"/>
                </a:ext>
              </a:extLst>
            </p:cNvPr>
            <p:cNvCxnSpPr>
              <a:cxnSpLocks/>
              <a:stCxn id="36" idx="4"/>
              <a:endCxn id="38" idx="7"/>
            </p:cNvCxnSpPr>
            <p:nvPr/>
          </p:nvCxnSpPr>
          <p:spPr>
            <a:xfrm flipH="1">
              <a:off x="3250381" y="3474645"/>
              <a:ext cx="279058" cy="3370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8" name="Graphic 27" descr="Hammer with solid fill">
            <a:extLst>
              <a:ext uri="{FF2B5EF4-FFF2-40B4-BE49-F238E27FC236}">
                <a16:creationId xmlns:a16="http://schemas.microsoft.com/office/drawing/2014/main" id="{59CD9411-DEC4-2766-F77A-464D3E328E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4671" y="3819970"/>
            <a:ext cx="420290" cy="415624"/>
          </a:xfrm>
          <a:prstGeom prst="rect">
            <a:avLst/>
          </a:prstGeom>
        </p:spPr>
      </p:pic>
      <p:pic>
        <p:nvPicPr>
          <p:cNvPr id="29" name="Graphic 28" descr="Hammer with solid fill">
            <a:extLst>
              <a:ext uri="{FF2B5EF4-FFF2-40B4-BE49-F238E27FC236}">
                <a16:creationId xmlns:a16="http://schemas.microsoft.com/office/drawing/2014/main" id="{6CDF6E41-81BD-C9D3-78D1-DB06FD279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0218" y="3827062"/>
            <a:ext cx="420290" cy="415624"/>
          </a:xfrm>
          <a:prstGeom prst="rect">
            <a:avLst/>
          </a:prstGeom>
        </p:spPr>
      </p:pic>
      <p:sp>
        <p:nvSpPr>
          <p:cNvPr id="30" name="Rounded Rectangle 19">
            <a:extLst>
              <a:ext uri="{FF2B5EF4-FFF2-40B4-BE49-F238E27FC236}">
                <a16:creationId xmlns:a16="http://schemas.microsoft.com/office/drawing/2014/main" id="{1B4A09B2-7A18-4B18-D9DC-416F226F3758}"/>
              </a:ext>
            </a:extLst>
          </p:cNvPr>
          <p:cNvSpPr/>
          <p:nvPr/>
        </p:nvSpPr>
        <p:spPr>
          <a:xfrm>
            <a:off x="3910326" y="1547981"/>
            <a:ext cx="1727913" cy="68085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Interventional DAG</a:t>
            </a:r>
          </a:p>
        </p:txBody>
      </p:sp>
      <p:pic>
        <p:nvPicPr>
          <p:cNvPr id="31" name="Graphic 30" descr="Hammer with solid fill">
            <a:extLst>
              <a:ext uri="{FF2B5EF4-FFF2-40B4-BE49-F238E27FC236}">
                <a16:creationId xmlns:a16="http://schemas.microsoft.com/office/drawing/2014/main" id="{760FF974-66C7-C39F-2BA0-6309FB22D5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2357" y="4179627"/>
            <a:ext cx="420290" cy="415624"/>
          </a:xfrm>
          <a:prstGeom prst="rect">
            <a:avLst/>
          </a:prstGeom>
        </p:spPr>
      </p:pic>
      <p:pic>
        <p:nvPicPr>
          <p:cNvPr id="32" name="Graphic 31" descr="Hammer with solid fill">
            <a:extLst>
              <a:ext uri="{FF2B5EF4-FFF2-40B4-BE49-F238E27FC236}">
                <a16:creationId xmlns:a16="http://schemas.microsoft.com/office/drawing/2014/main" id="{54CCB490-A63B-0CBE-8829-8542DD72B8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2814" y="4176348"/>
            <a:ext cx="420290" cy="4605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680CD5D-6DAA-1591-81A8-A670ED69D57D}"/>
              </a:ext>
            </a:extLst>
          </p:cNvPr>
          <p:cNvGrpSpPr/>
          <p:nvPr/>
        </p:nvGrpSpPr>
        <p:grpSpPr>
          <a:xfrm>
            <a:off x="7334243" y="1500687"/>
            <a:ext cx="1708728" cy="4129279"/>
            <a:chOff x="9088265" y="509452"/>
            <a:chExt cx="1708728" cy="41292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8438350-E3B3-E8B1-89F1-41DBC55E9000}"/>
                </a:ext>
              </a:extLst>
            </p:cNvPr>
            <p:cNvGrpSpPr/>
            <p:nvPr/>
          </p:nvGrpSpPr>
          <p:grpSpPr>
            <a:xfrm>
              <a:off x="9259708" y="1716157"/>
              <a:ext cx="1319073" cy="2922574"/>
              <a:chOff x="9277909" y="1795230"/>
              <a:chExt cx="1319073" cy="292257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1F579AC6-F14E-5B5D-D19A-2E16AD56A179}"/>
                      </a:ext>
                    </a:extLst>
                  </p:cNvPr>
                  <p:cNvSpPr/>
                  <p:nvPr/>
                </p:nvSpPr>
                <p:spPr>
                  <a:xfrm>
                    <a:off x="9277909" y="1795230"/>
                    <a:ext cx="431681" cy="460571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1F579AC6-F14E-5B5D-D19A-2E16AD56A1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7909" y="1795230"/>
                    <a:ext cx="431681" cy="460571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6EC0838-761A-A8AF-5289-55D80BE1F32F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9573145" y="2255802"/>
                <a:ext cx="209837" cy="3370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1F73B31-9388-CA54-14AD-8242D80B2169}"/>
                      </a:ext>
                    </a:extLst>
                  </p:cNvPr>
                  <p:cNvSpPr/>
                  <p:nvPr/>
                </p:nvSpPr>
                <p:spPr>
                  <a:xfrm>
                    <a:off x="10151445" y="1795230"/>
                    <a:ext cx="431680" cy="460571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1F73B31-9388-CA54-14AD-8242D80B21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1445" y="1795230"/>
                    <a:ext cx="431680" cy="460571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5E97AF6-69E8-695A-F813-645DE7EA1F5C}"/>
                  </a:ext>
                </a:extLst>
              </p:cNvPr>
              <p:cNvSpPr/>
              <p:nvPr/>
            </p:nvSpPr>
            <p:spPr>
              <a:xfrm>
                <a:off x="9719764" y="2525419"/>
                <a:ext cx="431681" cy="460571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9B7D9C-BE28-DAC7-513F-276F4DB177CC}"/>
                  </a:ext>
                </a:extLst>
              </p:cNvPr>
              <p:cNvCxnSpPr>
                <a:cxnSpLocks/>
                <a:stCxn id="19" idx="4"/>
                <a:endCxn id="20" idx="7"/>
              </p:cNvCxnSpPr>
              <p:nvPr/>
            </p:nvCxnSpPr>
            <p:spPr>
              <a:xfrm flipH="1">
                <a:off x="10088227" y="2255801"/>
                <a:ext cx="279058" cy="337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D89F1919-AAA0-93AF-96F0-961EB8344DE8}"/>
                      </a:ext>
                    </a:extLst>
                  </p:cNvPr>
                  <p:cNvSpPr/>
                  <p:nvPr/>
                </p:nvSpPr>
                <p:spPr>
                  <a:xfrm>
                    <a:off x="9291766" y="3527044"/>
                    <a:ext cx="431681" cy="460571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D89F1919-AAA0-93AF-96F0-961EB8344D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1766" y="3527044"/>
                    <a:ext cx="431681" cy="460571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B16134F-EF07-A2EF-7C2B-A9204FC83E27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9587002" y="3987616"/>
                <a:ext cx="209837" cy="3370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906E7D7-1B1B-EA24-2384-417C00A55E91}"/>
                      </a:ext>
                    </a:extLst>
                  </p:cNvPr>
                  <p:cNvSpPr/>
                  <p:nvPr/>
                </p:nvSpPr>
                <p:spPr>
                  <a:xfrm>
                    <a:off x="10165302" y="3527044"/>
                    <a:ext cx="431680" cy="460571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906E7D7-1B1B-EA24-2384-417C00A55E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65302" y="3527044"/>
                    <a:ext cx="431680" cy="460571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3DDAC8-DA62-2259-5DC1-068BFBB62869}"/>
                  </a:ext>
                </a:extLst>
              </p:cNvPr>
              <p:cNvSpPr/>
              <p:nvPr/>
            </p:nvSpPr>
            <p:spPr>
              <a:xfrm>
                <a:off x="9733621" y="4257233"/>
                <a:ext cx="431681" cy="460571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4AF5C6C-7804-1ADC-2D49-7C895446209A}"/>
                  </a:ext>
                </a:extLst>
              </p:cNvPr>
              <p:cNvCxnSpPr>
                <a:cxnSpLocks/>
                <a:stCxn id="24" idx="4"/>
                <a:endCxn id="25" idx="7"/>
              </p:cNvCxnSpPr>
              <p:nvPr/>
            </p:nvCxnSpPr>
            <p:spPr>
              <a:xfrm flipH="1">
                <a:off x="10102084" y="3987615"/>
                <a:ext cx="279058" cy="337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Rounded Rectangle 19">
              <a:extLst>
                <a:ext uri="{FF2B5EF4-FFF2-40B4-BE49-F238E27FC236}">
                  <a16:creationId xmlns:a16="http://schemas.microsoft.com/office/drawing/2014/main" id="{86EF26DD-A373-95FA-1030-13922586CBC9}"/>
                </a:ext>
              </a:extLst>
            </p:cNvPr>
            <p:cNvSpPr/>
            <p:nvPr/>
          </p:nvSpPr>
          <p:spPr>
            <a:xfrm>
              <a:off x="9088265" y="509452"/>
              <a:ext cx="1708728" cy="68085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Direct parents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A23F46-47D1-A7CA-A659-A0A83F1F780D}"/>
              </a:ext>
            </a:extLst>
          </p:cNvPr>
          <p:cNvSpPr/>
          <p:nvPr/>
        </p:nvSpPr>
        <p:spPr>
          <a:xfrm>
            <a:off x="2729577" y="3712997"/>
            <a:ext cx="639192" cy="914400"/>
          </a:xfrm>
          <a:prstGeom prst="rightArrow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D7A04AB-E50E-2F70-7C5E-22631FCA099A}"/>
              </a:ext>
            </a:extLst>
          </p:cNvPr>
          <p:cNvSpPr/>
          <p:nvPr/>
        </p:nvSpPr>
        <p:spPr>
          <a:xfrm rot="20440769">
            <a:off x="6311827" y="3175806"/>
            <a:ext cx="639192" cy="914400"/>
          </a:xfrm>
          <a:prstGeom prst="rightArrow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3BF457-A415-7E9D-6B41-C938CE9B6723}"/>
              </a:ext>
            </a:extLst>
          </p:cNvPr>
          <p:cNvSpPr/>
          <p:nvPr/>
        </p:nvSpPr>
        <p:spPr>
          <a:xfrm rot="1048537">
            <a:off x="6298677" y="4269813"/>
            <a:ext cx="639192" cy="914400"/>
          </a:xfrm>
          <a:prstGeom prst="rightArrow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A7B76-4022-4790-A167-CA49377DF359}"/>
              </a:ext>
            </a:extLst>
          </p:cNvPr>
          <p:cNvSpPr txBox="1"/>
          <p:nvPr/>
        </p:nvSpPr>
        <p:spPr>
          <a:xfrm>
            <a:off x="7521018" y="2242839"/>
            <a:ext cx="139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Observational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1462E-E75C-000A-CCCC-6845C5BF1358}"/>
              </a:ext>
            </a:extLst>
          </p:cNvPr>
          <p:cNvSpPr txBox="1"/>
          <p:nvPr/>
        </p:nvSpPr>
        <p:spPr>
          <a:xfrm>
            <a:off x="7565184" y="3934909"/>
            <a:ext cx="139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Interventional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567B95-8EAC-B379-41AE-F3CB7045D6C5}"/>
              </a:ext>
            </a:extLst>
          </p:cNvPr>
          <p:cNvGrpSpPr/>
          <p:nvPr/>
        </p:nvGrpSpPr>
        <p:grpSpPr>
          <a:xfrm>
            <a:off x="9404446" y="5152495"/>
            <a:ext cx="1898241" cy="463114"/>
            <a:chOff x="9845134" y="2162213"/>
            <a:chExt cx="1898241" cy="46255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4D4980-6A50-BA9F-14C8-7CC8F328BA45}"/>
                </a:ext>
              </a:extLst>
            </p:cNvPr>
            <p:cNvSpPr txBox="1"/>
            <p:nvPr/>
          </p:nvSpPr>
          <p:spPr>
            <a:xfrm>
              <a:off x="10029629" y="2162213"/>
              <a:ext cx="1713746" cy="4493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ZA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Both</a:t>
              </a:r>
              <a:r>
                <a:rPr lang="en-ZA" sz="1400"/>
                <a:t> interventional DAGs are </a:t>
              </a:r>
              <a:r>
                <a:rPr lang="en-ZA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equivalent</a:t>
              </a:r>
            </a:p>
            <a:p>
              <a:pPr algn="l">
                <a:lnSpc>
                  <a:spcPct val="105000"/>
                </a:lnSpc>
              </a:pPr>
              <a:endParaRPr lang="en-ZA" sz="1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B82BA6-DA0F-67B7-0A2E-79D119B4A67F}"/>
                </a:ext>
              </a:extLst>
            </p:cNvPr>
            <p:cNvSpPr/>
            <p:nvPr/>
          </p:nvSpPr>
          <p:spPr>
            <a:xfrm rot="16200000">
              <a:off x="9649424" y="2371084"/>
              <a:ext cx="449398" cy="579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07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2" grpId="0" animBg="1"/>
      <p:bldP spid="13" grpId="0" animBg="1"/>
      <p:bldP spid="14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Posterior Distribution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Methodology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4B56A-69CE-1D3F-EB83-DD931EB7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66" y="1752306"/>
            <a:ext cx="3886200" cy="25211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FFBA55-92A7-7DAE-8DE4-5E1499D1F719}"/>
              </a:ext>
            </a:extLst>
          </p:cNvPr>
          <p:cNvSpPr/>
          <p:nvPr/>
        </p:nvSpPr>
        <p:spPr>
          <a:xfrm>
            <a:off x="4518569" y="1090539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Gaussian ANM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729EE-8A0A-3314-F9EA-4006074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68" y="2205613"/>
            <a:ext cx="4838796" cy="2257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0982F9-98D8-F003-E632-3E50589230D8}"/>
              </a:ext>
            </a:extLst>
          </p:cNvPr>
          <p:cNvCxnSpPr>
            <a:cxnSpLocks/>
          </p:cNvCxnSpPr>
          <p:nvPr/>
        </p:nvCxnSpPr>
        <p:spPr>
          <a:xfrm flipH="1">
            <a:off x="3083030" y="2632585"/>
            <a:ext cx="1533358" cy="557738"/>
          </a:xfrm>
          <a:prstGeom prst="straightConnector1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C44E2B-34A3-8A85-4A79-424FC94CAEFB}"/>
              </a:ext>
            </a:extLst>
          </p:cNvPr>
          <p:cNvCxnSpPr>
            <a:cxnSpLocks/>
          </p:cNvCxnSpPr>
          <p:nvPr/>
        </p:nvCxnSpPr>
        <p:spPr>
          <a:xfrm>
            <a:off x="6802569" y="2632585"/>
            <a:ext cx="1684483" cy="592225"/>
          </a:xfrm>
          <a:prstGeom prst="straightConnector1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688FDC-8518-8F20-4B6C-9FB6F3233C3B}"/>
              </a:ext>
            </a:extLst>
          </p:cNvPr>
          <p:cNvSpPr/>
          <p:nvPr/>
        </p:nvSpPr>
        <p:spPr>
          <a:xfrm>
            <a:off x="2032642" y="3387812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Linear 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E03E3B-20EE-60C7-5482-9F3D93B04824}"/>
              </a:ext>
            </a:extLst>
          </p:cNvPr>
          <p:cNvSpPr/>
          <p:nvPr/>
        </p:nvSpPr>
        <p:spPr>
          <a:xfrm>
            <a:off x="7462980" y="3383823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Nonlinear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A7382-711C-9187-601E-641CB56B2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001" y="4045872"/>
            <a:ext cx="3249425" cy="228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7B09C6-9991-949F-D444-A10AF4777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569" y="4065772"/>
            <a:ext cx="3249425" cy="2110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46C647-6A73-AADD-6073-46C95371450F}"/>
              </a:ext>
            </a:extLst>
          </p:cNvPr>
          <p:cNvSpPr txBox="1"/>
          <p:nvPr/>
        </p:nvSpPr>
        <p:spPr>
          <a:xfrm>
            <a:off x="7056783" y="453677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FF46D9-5DA8-2C90-7644-E50A7DACD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72" y="4685356"/>
            <a:ext cx="2386052" cy="2018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12C41E-050C-6B85-3212-A2B0043D4785}"/>
              </a:ext>
            </a:extLst>
          </p:cNvPr>
          <p:cNvSpPr txBox="1"/>
          <p:nvPr/>
        </p:nvSpPr>
        <p:spPr>
          <a:xfrm>
            <a:off x="6801960" y="4342612"/>
            <a:ext cx="1227730" cy="311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/>
              <a:t>Suppose that</a:t>
            </a:r>
            <a:endParaRPr lang="en-US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94E699-D405-3F4B-FFB2-8B045269B3FF}"/>
                  </a:ext>
                </a:extLst>
              </p:cNvPr>
              <p:cNvSpPr txBox="1"/>
              <p:nvPr/>
            </p:nvSpPr>
            <p:spPr>
              <a:xfrm>
                <a:off x="6801960" y="5080521"/>
                <a:ext cx="3249424" cy="5351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US" sz="1600"/>
                  <a:t>Approximate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 using </a:t>
                </a:r>
                <a:r>
                  <a:rPr lang="en-US" sz="1600" b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Fourier Transforms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94E699-D405-3F4B-FFB2-8B04526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960" y="5080521"/>
                <a:ext cx="3249424" cy="535192"/>
              </a:xfrm>
              <a:prstGeom prst="rect">
                <a:avLst/>
              </a:prstGeom>
              <a:blipFill>
                <a:blip r:embed="rId7"/>
                <a:stretch>
                  <a:fillRect l="-3940" t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407AAA9-B141-DF04-EB4D-6993F9006BD0}"/>
              </a:ext>
            </a:extLst>
          </p:cNvPr>
          <p:cNvGrpSpPr/>
          <p:nvPr/>
        </p:nvGrpSpPr>
        <p:grpSpPr>
          <a:xfrm>
            <a:off x="903722" y="4545254"/>
            <a:ext cx="5292355" cy="1882454"/>
            <a:chOff x="644400" y="4117798"/>
            <a:chExt cx="5292355" cy="18824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547414C-D0CE-666B-E86D-4719560BFB90}"/>
                </a:ext>
              </a:extLst>
            </p:cNvPr>
            <p:cNvGrpSpPr/>
            <p:nvPr/>
          </p:nvGrpSpPr>
          <p:grpSpPr>
            <a:xfrm>
              <a:off x="644401" y="4151513"/>
              <a:ext cx="5292354" cy="1329810"/>
              <a:chOff x="3374568" y="4909258"/>
              <a:chExt cx="5292354" cy="132981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1464CA9-5249-901B-CDF4-2504BAAC4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4568" y="5703876"/>
                <a:ext cx="4838796" cy="53519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F8D1817-C845-885D-FFAF-CD2AB17E0FF7}"/>
                      </a:ext>
                    </a:extLst>
                  </p:cNvPr>
                  <p:cNvSpPr txBox="1"/>
                  <p:nvPr/>
                </p:nvSpPr>
                <p:spPr>
                  <a:xfrm>
                    <a:off x="3374568" y="4909258"/>
                    <a:ext cx="5292354" cy="59222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l">
                      <a:lnSpc>
                        <a:spcPct val="105000"/>
                      </a:lnSpc>
                    </a:pPr>
                    <a:r>
                      <a:rPr lang="en-US" sz="1600">
                        <a:solidFill>
                          <a:schemeClr val="tx1"/>
                        </a:solidFill>
                      </a:rPr>
                      <a:t>The probability that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a14:m>
                    <a:r>
                      <a:rPr lang="en-US" sz="1600" b="1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600">
                        <a:solidFill>
                          <a:schemeClr val="tx1"/>
                        </a:solidFill>
                      </a:rPr>
                      <a:t>is the parent set of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r>
                      <a:rPr lang="en-US" sz="1600" b="1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600">
                        <a:solidFill>
                          <a:schemeClr val="tx1"/>
                        </a:solidFill>
                      </a:rPr>
                      <a:t>is calculated as follow</a:t>
                    </a:r>
                    <a:endParaRPr lang="en-US" sz="16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F8D1817-C845-885D-FFAF-CD2AB17E0F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4568" y="4909258"/>
                    <a:ext cx="5292354" cy="5922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04" t="-10309" r="-1843" b="-61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F5C83C-F440-D72A-385C-D57DBE89853C}"/>
                </a:ext>
              </a:extLst>
            </p:cNvPr>
            <p:cNvSpPr/>
            <p:nvPr/>
          </p:nvSpPr>
          <p:spPr>
            <a:xfrm rot="10800000" flipV="1">
              <a:off x="644400" y="4117798"/>
              <a:ext cx="5197106" cy="5605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A1AA46BF-732B-6BD8-935C-64CD469E9323}"/>
                </a:ext>
              </a:extLst>
            </p:cNvPr>
            <p:cNvSpPr/>
            <p:nvPr/>
          </p:nvSpPr>
          <p:spPr>
            <a:xfrm rot="5400000">
              <a:off x="3581550" y="5237798"/>
              <a:ext cx="239989" cy="766366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A6C623-5490-D982-05F4-38138E28A38F}"/>
                </a:ext>
              </a:extLst>
            </p:cNvPr>
            <p:cNvSpPr txBox="1"/>
            <p:nvPr/>
          </p:nvSpPr>
          <p:spPr>
            <a:xfrm>
              <a:off x="3315207" y="5772448"/>
              <a:ext cx="822784" cy="227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200" b="1"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48000">
                        <a:schemeClr val="accent1">
                          <a:lumMod val="97000"/>
                          <a:lumOff val="3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rPr>
                <a:t>marginal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5784C123-02BB-16E8-9919-FD2BBA595348}"/>
                </a:ext>
              </a:extLst>
            </p:cNvPr>
            <p:cNvSpPr/>
            <p:nvPr/>
          </p:nvSpPr>
          <p:spPr>
            <a:xfrm rot="16200000">
              <a:off x="4456156" y="4091941"/>
              <a:ext cx="239989" cy="1436919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0DA91A-FCF6-26E2-9256-F300011CA718}"/>
                </a:ext>
              </a:extLst>
            </p:cNvPr>
            <p:cNvSpPr txBox="1"/>
            <p:nvPr/>
          </p:nvSpPr>
          <p:spPr>
            <a:xfrm>
              <a:off x="4352367" y="4470144"/>
              <a:ext cx="822784" cy="227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200" b="1"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48000">
                        <a:schemeClr val="accent1">
                          <a:lumMod val="97000"/>
                          <a:lumOff val="3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rPr>
                <a:t>priors</a:t>
              </a: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56EA5E86-613A-D4F2-0C77-A3B028B16951}"/>
                </a:ext>
              </a:extLst>
            </p:cNvPr>
            <p:cNvSpPr/>
            <p:nvPr/>
          </p:nvSpPr>
          <p:spPr>
            <a:xfrm rot="16200000">
              <a:off x="2879446" y="4091940"/>
              <a:ext cx="239989" cy="1436918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4180D5-9054-6656-E4DE-AE1F279437BB}"/>
                </a:ext>
              </a:extLst>
            </p:cNvPr>
            <p:cNvSpPr txBox="1"/>
            <p:nvPr/>
          </p:nvSpPr>
          <p:spPr>
            <a:xfrm>
              <a:off x="2767979" y="4470588"/>
              <a:ext cx="822784" cy="227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200" b="1"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48000">
                        <a:schemeClr val="accent1">
                          <a:lumMod val="97000"/>
                          <a:lumOff val="3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rPr>
                <a:t>likelihood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7D9408-E253-2F6F-FAA9-98ED52EDCC65}"/>
              </a:ext>
            </a:extLst>
          </p:cNvPr>
          <p:cNvGrpSpPr/>
          <p:nvPr/>
        </p:nvGrpSpPr>
        <p:grpSpPr>
          <a:xfrm>
            <a:off x="8426672" y="817770"/>
            <a:ext cx="2541019" cy="1782291"/>
            <a:chOff x="8426672" y="817770"/>
            <a:chExt cx="2541019" cy="178229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1804D33-AF01-9CF9-14E4-96D9ACC9EAD7}"/>
                </a:ext>
              </a:extLst>
            </p:cNvPr>
            <p:cNvGrpSpPr/>
            <p:nvPr/>
          </p:nvGrpSpPr>
          <p:grpSpPr>
            <a:xfrm>
              <a:off x="8869621" y="817770"/>
              <a:ext cx="2098070" cy="1782291"/>
              <a:chOff x="3137455" y="2966209"/>
              <a:chExt cx="2098070" cy="17822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6D8E36AA-D5F8-2EB0-E358-5E2C0D2552E4}"/>
                      </a:ext>
                    </a:extLst>
                  </p:cNvPr>
                  <p:cNvSpPr/>
                  <p:nvPr/>
                </p:nvSpPr>
                <p:spPr>
                  <a:xfrm>
                    <a:off x="3137455" y="3672285"/>
                    <a:ext cx="323169" cy="354807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6D8E36AA-D5F8-2EB0-E358-5E2C0D2552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455" y="3672285"/>
                    <a:ext cx="323169" cy="354807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691C1BD-1BBA-C2BE-FDBD-D0E3B80AAFA0}"/>
                  </a:ext>
                </a:extLst>
              </p:cNvPr>
              <p:cNvSpPr/>
              <p:nvPr/>
            </p:nvSpPr>
            <p:spPr>
              <a:xfrm>
                <a:off x="3757188" y="3672285"/>
                <a:ext cx="323169" cy="35480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7583504-4477-8390-BF5D-D726FE33CC2F}"/>
                  </a:ext>
                </a:extLst>
              </p:cNvPr>
              <p:cNvCxnSpPr/>
              <p:nvPr/>
            </p:nvCxnSpPr>
            <p:spPr>
              <a:xfrm>
                <a:off x="3460624" y="3849689"/>
                <a:ext cx="2965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47D65AD3-B5D7-E3AD-9051-E7F058F4AFE4}"/>
                      </a:ext>
                    </a:extLst>
                  </p:cNvPr>
                  <p:cNvSpPr/>
                  <p:nvPr/>
                </p:nvSpPr>
                <p:spPr>
                  <a:xfrm>
                    <a:off x="3615191" y="2966209"/>
                    <a:ext cx="323169" cy="354807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47D65AD3-B5D7-E3AD-9051-E7F058F4AF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5191" y="2966209"/>
                    <a:ext cx="323169" cy="354807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F007F7A-2999-19A9-508F-A3C811BA6491}"/>
                  </a:ext>
                </a:extLst>
              </p:cNvPr>
              <p:cNvSpPr/>
              <p:nvPr/>
            </p:nvSpPr>
            <p:spPr>
              <a:xfrm>
                <a:off x="4234924" y="2966209"/>
                <a:ext cx="323169" cy="35480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AABFE8C-727A-0D80-0C05-AA86C8F3F7C7}"/>
                  </a:ext>
                </a:extLst>
              </p:cNvPr>
              <p:cNvCxnSpPr/>
              <p:nvPr/>
            </p:nvCxnSpPr>
            <p:spPr>
              <a:xfrm>
                <a:off x="3938360" y="3143613"/>
                <a:ext cx="2965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32FA7DA-45FA-2D53-D5B3-56E5010A64FB}"/>
                      </a:ext>
                    </a:extLst>
                  </p:cNvPr>
                  <p:cNvSpPr/>
                  <p:nvPr/>
                </p:nvSpPr>
                <p:spPr>
                  <a:xfrm>
                    <a:off x="4292623" y="4393693"/>
                    <a:ext cx="323169" cy="354807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32FA7DA-45FA-2D53-D5B3-56E5010A64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23" y="4393693"/>
                    <a:ext cx="323169" cy="35480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3448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59063FB-F0DE-84C3-10DB-B279C0261E32}"/>
                  </a:ext>
                </a:extLst>
              </p:cNvPr>
              <p:cNvSpPr/>
              <p:nvPr/>
            </p:nvSpPr>
            <p:spPr>
              <a:xfrm>
                <a:off x="4912356" y="4393693"/>
                <a:ext cx="323169" cy="35480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F62E0E6-BE8F-EB45-F853-4BF91DDC3C5E}"/>
                  </a:ext>
                </a:extLst>
              </p:cNvPr>
              <p:cNvCxnSpPr/>
              <p:nvPr/>
            </p:nvCxnSpPr>
            <p:spPr>
              <a:xfrm>
                <a:off x="4615792" y="4571097"/>
                <a:ext cx="2965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4F8F1A-9C6F-0BCE-5A12-6231CEC1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26672" y="939610"/>
              <a:ext cx="592637" cy="2463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0BAF46-8515-AAFD-FE73-54ACD50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68804" y="1523846"/>
              <a:ext cx="565150" cy="234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655D6B-2B06-6292-FA20-EBD159106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98347" y="2318443"/>
              <a:ext cx="604414" cy="225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78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Methodology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4459C2-C6A8-0A34-DA2C-87509E6E730F}"/>
              </a:ext>
            </a:extLst>
          </p:cNvPr>
          <p:cNvSpPr/>
          <p:nvPr/>
        </p:nvSpPr>
        <p:spPr>
          <a:xfrm>
            <a:off x="2062786" y="1603156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Problem setup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EEA408-4152-23CC-C488-E0090668FA0E}"/>
              </a:ext>
            </a:extLst>
          </p:cNvPr>
          <p:cNvSpPr/>
          <p:nvPr/>
        </p:nvSpPr>
        <p:spPr>
          <a:xfrm>
            <a:off x="2062786" y="393946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Surrogate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46802B-3685-9331-E816-801C035CF17B}"/>
              </a:ext>
            </a:extLst>
          </p:cNvPr>
          <p:cNvSpPr/>
          <p:nvPr/>
        </p:nvSpPr>
        <p:spPr>
          <a:xfrm>
            <a:off x="7479645" y="1603156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Algorithm Steps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7163DA-E911-2AA0-C736-01D69D42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68" y="2541468"/>
            <a:ext cx="3910257" cy="413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E33A9-BFE2-0E50-AEFE-78A1BFFD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47" y="4720097"/>
            <a:ext cx="4303748" cy="4532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EF0A42C-BFB3-E49F-A3F8-3D1E05FDDB54}"/>
              </a:ext>
            </a:extLst>
          </p:cNvPr>
          <p:cNvGrpSpPr/>
          <p:nvPr/>
        </p:nvGrpSpPr>
        <p:grpSpPr>
          <a:xfrm>
            <a:off x="1972880" y="5512301"/>
            <a:ext cx="2448200" cy="776757"/>
            <a:chOff x="9845137" y="2162213"/>
            <a:chExt cx="2448200" cy="1337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94DDFD-D8D8-BFFA-813B-E00E104DDEAE}"/>
                </a:ext>
              </a:extLst>
            </p:cNvPr>
            <p:cNvSpPr txBox="1"/>
            <p:nvPr/>
          </p:nvSpPr>
          <p:spPr>
            <a:xfrm>
              <a:off x="10029628" y="2162213"/>
              <a:ext cx="2263709" cy="1337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400"/>
                <a:t>Introduce a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latent variable </a:t>
              </a:r>
              <a:r>
                <a:rPr lang="en-GB" sz="1400"/>
                <a:t>to capture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uncertainty</a:t>
              </a:r>
              <a:r>
                <a:rPr lang="en-GB" sz="1400"/>
                <a:t> in the graph as well</a:t>
              </a:r>
            </a:p>
            <a:p>
              <a:pPr algn="l">
                <a:lnSpc>
                  <a:spcPct val="105000"/>
                </a:lnSpc>
              </a:pPr>
              <a:endParaRPr lang="en-GB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519F90-F13B-5CF7-724E-ADFD6C7A511B}"/>
                </a:ext>
              </a:extLst>
            </p:cNvPr>
            <p:cNvSpPr/>
            <p:nvPr/>
          </p:nvSpPr>
          <p:spPr>
            <a:xfrm rot="16200000">
              <a:off x="9294523" y="2725988"/>
              <a:ext cx="1171915" cy="706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68BFDE1-B7A3-DD09-334F-56EE5B67D6EF}"/>
              </a:ext>
            </a:extLst>
          </p:cNvPr>
          <p:cNvSpPr/>
          <p:nvPr/>
        </p:nvSpPr>
        <p:spPr>
          <a:xfrm rot="16200000">
            <a:off x="1781584" y="3280125"/>
            <a:ext cx="453277" cy="706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B1D7C9-9AB4-BA29-F9D1-3290A2D2648F}"/>
              </a:ext>
            </a:extLst>
          </p:cNvPr>
          <p:cNvSpPr txBox="1"/>
          <p:nvPr/>
        </p:nvSpPr>
        <p:spPr>
          <a:xfrm>
            <a:off x="2157370" y="3079792"/>
            <a:ext cx="2263709" cy="7767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Optimize</a:t>
            </a:r>
            <a:r>
              <a:rPr lang="en-GB" sz="1400"/>
              <a:t> target and</a:t>
            </a: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 learn </a:t>
            </a:r>
            <a:r>
              <a:rPr lang="en-GB" sz="1400"/>
              <a:t>graph</a:t>
            </a:r>
          </a:p>
          <a:p>
            <a:pPr algn="l">
              <a:lnSpc>
                <a:spcPct val="105000"/>
              </a:lnSpc>
            </a:pPr>
            <a:endParaRPr lang="en-GB" sz="1400"/>
          </a:p>
          <a:p>
            <a:pPr algn="l">
              <a:lnSpc>
                <a:spcPct val="105000"/>
              </a:lnSpc>
            </a:pPr>
            <a:endParaRPr lang="en-GB" sz="1400"/>
          </a:p>
        </p:txBody>
      </p:sp>
      <p:pic>
        <p:nvPicPr>
          <p:cNvPr id="19" name="Graphic 18" descr="Badge 1 outline">
            <a:extLst>
              <a:ext uri="{FF2B5EF4-FFF2-40B4-BE49-F238E27FC236}">
                <a16:creationId xmlns:a16="http://schemas.microsoft.com/office/drawing/2014/main" id="{D0386DFD-8DF8-4A1F-A830-4C4741196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9530" y="2387412"/>
            <a:ext cx="439237" cy="439237"/>
          </a:xfrm>
          <a:prstGeom prst="rect">
            <a:avLst/>
          </a:prstGeom>
        </p:spPr>
      </p:pic>
      <p:pic>
        <p:nvPicPr>
          <p:cNvPr id="20" name="Graphic 19" descr="Badge outline">
            <a:extLst>
              <a:ext uri="{FF2B5EF4-FFF2-40B4-BE49-F238E27FC236}">
                <a16:creationId xmlns:a16="http://schemas.microsoft.com/office/drawing/2014/main" id="{A1502D4B-50A0-8248-5DD2-72BC7F37B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9530" y="3098631"/>
            <a:ext cx="439237" cy="439237"/>
          </a:xfrm>
          <a:prstGeom prst="rect">
            <a:avLst/>
          </a:prstGeom>
        </p:spPr>
      </p:pic>
      <p:pic>
        <p:nvPicPr>
          <p:cNvPr id="21" name="Graphic 20" descr="Badge 3 outline">
            <a:extLst>
              <a:ext uri="{FF2B5EF4-FFF2-40B4-BE49-F238E27FC236}">
                <a16:creationId xmlns:a16="http://schemas.microsoft.com/office/drawing/2014/main" id="{92EE28B5-201E-BA52-F95F-AD06E3063B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89530" y="3809850"/>
            <a:ext cx="439237" cy="439237"/>
          </a:xfrm>
          <a:prstGeom prst="rect">
            <a:avLst/>
          </a:prstGeom>
        </p:spPr>
      </p:pic>
      <p:pic>
        <p:nvPicPr>
          <p:cNvPr id="22" name="Graphic 21" descr="Badge 4 outline">
            <a:extLst>
              <a:ext uri="{FF2B5EF4-FFF2-40B4-BE49-F238E27FC236}">
                <a16:creationId xmlns:a16="http://schemas.microsoft.com/office/drawing/2014/main" id="{5C57E3D9-1D25-B67A-7FC1-2721F1021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89530" y="4521069"/>
            <a:ext cx="439237" cy="439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66A99-18A6-DBEB-AD3A-4DEFCB7B26B9}"/>
                  </a:ext>
                </a:extLst>
              </p:cNvPr>
              <p:cNvSpPr txBox="1"/>
              <p:nvPr/>
            </p:nvSpPr>
            <p:spPr>
              <a:xfrm>
                <a:off x="7299485" y="2254929"/>
                <a:ext cx="3467773" cy="699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GB" sz="1400"/>
                  <a:t>Get initial probabilities for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/>
                  <a:t> using the </a:t>
                </a:r>
                <a:r>
                  <a:rPr lang="en-GB" sz="1400" b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observational data </a:t>
                </a:r>
                <a:r>
                  <a:rPr lang="en-GB" sz="1400"/>
                  <a:t>and </a:t>
                </a:r>
                <a:r>
                  <a:rPr lang="en-GB" sz="1400" b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double machine learning</a:t>
                </a:r>
              </a:p>
              <a:p>
                <a:pPr algn="l">
                  <a:lnSpc>
                    <a:spcPct val="105000"/>
                  </a:lnSpc>
                </a:pPr>
                <a:endPara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endParaRPr>
              </a:p>
              <a:p>
                <a:pPr algn="l">
                  <a:lnSpc>
                    <a:spcPct val="105000"/>
                  </a:lnSpc>
                </a:pPr>
                <a:endParaRPr lang="en-GB" sz="1400"/>
              </a:p>
              <a:p>
                <a:pPr algn="l">
                  <a:lnSpc>
                    <a:spcPct val="105000"/>
                  </a:lnSpc>
                </a:pPr>
                <a:endParaRPr lang="en-GB" sz="1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66A99-18A6-DBEB-AD3A-4DEFCB7B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485" y="2254929"/>
                <a:ext cx="3467773" cy="699768"/>
              </a:xfrm>
              <a:prstGeom prst="rect">
                <a:avLst/>
              </a:prstGeom>
              <a:blipFill>
                <a:blip r:embed="rId13"/>
                <a:stretch>
                  <a:fillRect l="-3163" t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Badge 5 outline">
            <a:extLst>
              <a:ext uri="{FF2B5EF4-FFF2-40B4-BE49-F238E27FC236}">
                <a16:creationId xmlns:a16="http://schemas.microsoft.com/office/drawing/2014/main" id="{259C987A-F9C4-CD0F-53CF-3411CC342A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96260" y="5173374"/>
            <a:ext cx="453277" cy="453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F6ED205-B834-D50B-9F9F-7DCA6E8F7D04}"/>
                  </a:ext>
                </a:extLst>
              </p:cNvPr>
              <p:cNvSpPr/>
              <p:nvPr/>
            </p:nvSpPr>
            <p:spPr>
              <a:xfrm>
                <a:off x="11265522" y="2409025"/>
                <a:ext cx="270137" cy="30161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F6ED205-B834-D50B-9F9F-7DCA6E8F7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522" y="2409025"/>
                <a:ext cx="270137" cy="301618"/>
              </a:xfrm>
              <a:prstGeom prst="ellipse">
                <a:avLst/>
              </a:prstGeom>
              <a:blipFill>
                <a:blip r:embed="rId16"/>
                <a:stretch>
                  <a:fillRect l="-8163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81DCEA81-F08F-6F12-A231-C23C4EE18663}"/>
              </a:ext>
            </a:extLst>
          </p:cNvPr>
          <p:cNvSpPr/>
          <p:nvPr/>
        </p:nvSpPr>
        <p:spPr>
          <a:xfrm>
            <a:off x="11783556" y="2401022"/>
            <a:ext cx="270137" cy="3016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i="1">
                <a:solidFill>
                  <a:schemeClr val="tx1"/>
                </a:solidFill>
                <a:latin typeface="Cambria Math" panose="02040503050406030204" pitchFamily="18" charset="0"/>
              </a:rPr>
              <a:t>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8F400-581A-7638-352A-D8E30674FE5C}"/>
              </a:ext>
            </a:extLst>
          </p:cNvPr>
          <p:cNvCxnSpPr>
            <a:cxnSpLocks/>
          </p:cNvCxnSpPr>
          <p:nvPr/>
        </p:nvCxnSpPr>
        <p:spPr>
          <a:xfrm>
            <a:off x="11535659" y="2551831"/>
            <a:ext cx="2478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3A55928-FBB2-4358-969F-F90ECD64E2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28640" y="2455113"/>
            <a:ext cx="503796" cy="2094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4B859B-8E89-CB40-4FF0-F362C6850F8A}"/>
              </a:ext>
            </a:extLst>
          </p:cNvPr>
          <p:cNvSpPr txBox="1"/>
          <p:nvPr/>
        </p:nvSpPr>
        <p:spPr>
          <a:xfrm>
            <a:off x="7299484" y="3106749"/>
            <a:ext cx="3467773" cy="5245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400"/>
              <a:t>Use acquisition function to </a:t>
            </a: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select intervention</a:t>
            </a:r>
            <a:r>
              <a:rPr lang="en-GB" sz="1400"/>
              <a:t> and </a:t>
            </a: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intervene</a:t>
            </a:r>
            <a:r>
              <a:rPr lang="en-GB" sz="1400"/>
              <a:t> on the system</a:t>
            </a:r>
            <a:endParaRPr lang="en-GB" sz="14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l">
              <a:lnSpc>
                <a:spcPct val="105000"/>
              </a:lnSpc>
            </a:pPr>
            <a:endParaRPr lang="en-GB" sz="14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l">
              <a:lnSpc>
                <a:spcPct val="105000"/>
              </a:lnSpc>
            </a:pPr>
            <a:endParaRPr lang="en-GB" sz="1400"/>
          </a:p>
          <a:p>
            <a:pPr algn="l">
              <a:lnSpc>
                <a:spcPct val="105000"/>
              </a:lnSpc>
            </a:pPr>
            <a:endParaRPr lang="en-GB" sz="1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D61E63-F176-3472-DA53-3BFD8D57F4C4}"/>
              </a:ext>
            </a:extLst>
          </p:cNvPr>
          <p:cNvGrpSpPr/>
          <p:nvPr/>
        </p:nvGrpSpPr>
        <p:grpSpPr>
          <a:xfrm>
            <a:off x="11180230" y="3179335"/>
            <a:ext cx="505848" cy="379370"/>
            <a:chOff x="6759224" y="3128259"/>
            <a:chExt cx="1057249" cy="880734"/>
          </a:xfrm>
        </p:grpSpPr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CEB0E7B9-176A-5306-78DF-00CB22968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59224" y="3128259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0143051-8000-9F81-269E-585E71201E90}"/>
                    </a:ext>
                  </a:extLst>
                </p:cNvPr>
                <p:cNvSpPr/>
                <p:nvPr/>
              </p:nvSpPr>
              <p:spPr>
                <a:xfrm>
                  <a:off x="7362391" y="3501126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0143051-8000-9F81-269E-585E71201E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391" y="3501126"/>
                  <a:ext cx="454082" cy="507867"/>
                </a:xfrm>
                <a:prstGeom prst="ellipse">
                  <a:avLst/>
                </a:prstGeom>
                <a:blipFill>
                  <a:blip r:embed="rId20"/>
                  <a:stretch>
                    <a:fillRect l="-2439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5E91E5-B61E-8985-D158-1735965C6069}"/>
                  </a:ext>
                </a:extLst>
              </p:cNvPr>
              <p:cNvSpPr txBox="1"/>
              <p:nvPr/>
            </p:nvSpPr>
            <p:spPr>
              <a:xfrm>
                <a:off x="7316148" y="3821632"/>
                <a:ext cx="3467773" cy="524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GB" sz="1400" dirty="0"/>
                  <a:t>Update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 b="1" dirty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 </a:t>
                </a:r>
                <a:r>
                  <a:rPr lang="en-GB" sz="1400" dirty="0"/>
                  <a:t>using </a:t>
                </a:r>
                <a:r>
                  <a:rPr lang="en-GB" sz="1400" b="1" dirty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derived formula </a:t>
                </a:r>
                <a:r>
                  <a:rPr lang="en-GB" sz="14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sz="1400" dirty="0"/>
                  <a:t> using </a:t>
                </a:r>
                <a:r>
                  <a:rPr lang="en-GB" sz="1400" b="1" dirty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Bayesian Linear Regression</a:t>
                </a:r>
              </a:p>
              <a:p>
                <a:pPr algn="l">
                  <a:lnSpc>
                    <a:spcPct val="105000"/>
                  </a:lnSpc>
                </a:pPr>
                <a:endParaRPr lang="en-GB" sz="14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endParaRPr>
              </a:p>
              <a:p>
                <a:pPr algn="l">
                  <a:lnSpc>
                    <a:spcPct val="105000"/>
                  </a:lnSpc>
                </a:pPr>
                <a:endParaRPr lang="en-GB" sz="1400" dirty="0"/>
              </a:p>
              <a:p>
                <a:pPr algn="l">
                  <a:lnSpc>
                    <a:spcPct val="105000"/>
                  </a:lnSpc>
                </a:pPr>
                <a:endParaRPr lang="en-GB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5E91E5-B61E-8985-D158-1735965C6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148" y="3821632"/>
                <a:ext cx="3467773" cy="524542"/>
              </a:xfrm>
              <a:prstGeom prst="rect">
                <a:avLst/>
              </a:prstGeom>
              <a:blipFill>
                <a:blip r:embed="rId21"/>
                <a:stretch>
                  <a:fillRect l="-3285" t="-930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B8A52-7794-A3CF-EF0B-81BA90D1AF88}"/>
                  </a:ext>
                </a:extLst>
              </p:cNvPr>
              <p:cNvSpPr txBox="1"/>
              <p:nvPr/>
            </p:nvSpPr>
            <p:spPr>
              <a:xfrm>
                <a:off x="7316148" y="4536515"/>
                <a:ext cx="3467773" cy="524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GB" sz="1400"/>
                  <a:t>Update </a:t>
                </a:r>
                <a:r>
                  <a:rPr lang="en-GB" sz="1400" b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GP</a:t>
                </a:r>
                <a:r>
                  <a:rPr lang="en-GB" sz="1400"/>
                  <a:t>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/>
                  <a:t> using the new interventional data point</a:t>
                </a:r>
              </a:p>
              <a:p>
                <a:pPr algn="l">
                  <a:lnSpc>
                    <a:spcPct val="105000"/>
                  </a:lnSpc>
                </a:pPr>
                <a:endParaRPr lang="en-GB" sz="1400"/>
              </a:p>
              <a:p>
                <a:pPr algn="l">
                  <a:lnSpc>
                    <a:spcPct val="105000"/>
                  </a:lnSpc>
                </a:pPr>
                <a:endParaRPr lang="en-GB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B8A52-7794-A3CF-EF0B-81BA90D1A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148" y="4536515"/>
                <a:ext cx="3467773" cy="524542"/>
              </a:xfrm>
              <a:prstGeom prst="rect">
                <a:avLst/>
              </a:prstGeom>
              <a:blipFill>
                <a:blip r:embed="rId22"/>
                <a:stretch>
                  <a:fillRect l="-3163" t="-10465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33A8B7E-2846-A6E2-D395-DE5ED26B69A1}"/>
              </a:ext>
            </a:extLst>
          </p:cNvPr>
          <p:cNvSpPr txBox="1"/>
          <p:nvPr/>
        </p:nvSpPr>
        <p:spPr>
          <a:xfrm>
            <a:off x="7299483" y="5318918"/>
            <a:ext cx="3467773" cy="2800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400"/>
              <a:t>Return </a:t>
            </a: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best input </a:t>
            </a:r>
            <a:r>
              <a:rPr lang="en-GB" sz="1400"/>
              <a:t>in the data set</a:t>
            </a:r>
          </a:p>
          <a:p>
            <a:pPr algn="l">
              <a:lnSpc>
                <a:spcPct val="105000"/>
              </a:lnSpc>
            </a:pPr>
            <a:endParaRPr lang="en-GB" sz="14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l">
              <a:lnSpc>
                <a:spcPct val="105000"/>
              </a:lnSpc>
            </a:pPr>
            <a:endParaRPr lang="en-GB" sz="1400"/>
          </a:p>
          <a:p>
            <a:pPr algn="l">
              <a:lnSpc>
                <a:spcPct val="105000"/>
              </a:lnSpc>
            </a:pPr>
            <a:endParaRPr lang="en-GB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00C57D-B92A-DE3E-E82E-5313F885310E}"/>
                  </a:ext>
                </a:extLst>
              </p:cNvPr>
              <p:cNvSpPr/>
              <p:nvPr/>
            </p:nvSpPr>
            <p:spPr>
              <a:xfrm>
                <a:off x="11302512" y="4008491"/>
                <a:ext cx="270137" cy="30161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00C57D-B92A-DE3E-E82E-5313F8853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512" y="4008491"/>
                <a:ext cx="270137" cy="301618"/>
              </a:xfrm>
              <a:prstGeom prst="ellipse">
                <a:avLst/>
              </a:prstGeom>
              <a:blipFill>
                <a:blip r:embed="rId23"/>
                <a:stretch>
                  <a:fillRect l="-8163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AE9410D9-5D50-BAD9-E9DE-1FACE41EFF06}"/>
              </a:ext>
            </a:extLst>
          </p:cNvPr>
          <p:cNvSpPr/>
          <p:nvPr/>
        </p:nvSpPr>
        <p:spPr>
          <a:xfrm>
            <a:off x="11820546" y="4000488"/>
            <a:ext cx="270137" cy="3016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i="1">
                <a:solidFill>
                  <a:schemeClr val="tx1"/>
                </a:solidFill>
                <a:latin typeface="Cambria Math" panose="02040503050406030204" pitchFamily="18" charset="0"/>
              </a:rPr>
              <a:t>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62BFBCF-EFD1-6004-83BF-2D35AC4800E8}"/>
              </a:ext>
            </a:extLst>
          </p:cNvPr>
          <p:cNvCxnSpPr>
            <a:cxnSpLocks/>
          </p:cNvCxnSpPr>
          <p:nvPr/>
        </p:nvCxnSpPr>
        <p:spPr>
          <a:xfrm>
            <a:off x="11572649" y="4151297"/>
            <a:ext cx="2478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0EDC120D-EEDF-67B4-FD19-80C9BA0C02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65630" y="4054579"/>
            <a:ext cx="503796" cy="20944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B62F8C9-A9EB-FE50-A031-DBF0D15039C5}"/>
              </a:ext>
            </a:extLst>
          </p:cNvPr>
          <p:cNvGrpSpPr/>
          <p:nvPr/>
        </p:nvGrpSpPr>
        <p:grpSpPr>
          <a:xfrm>
            <a:off x="10389523" y="4598351"/>
            <a:ext cx="1485826" cy="380032"/>
            <a:chOff x="3627834" y="5176234"/>
            <a:chExt cx="1660299" cy="69361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85BF58-FFBB-9101-517B-4AE81914278C}"/>
                </a:ext>
              </a:extLst>
            </p:cNvPr>
            <p:cNvCxnSpPr/>
            <p:nvPr/>
          </p:nvCxnSpPr>
          <p:spPr>
            <a:xfrm>
              <a:off x="3627834" y="5331884"/>
              <a:ext cx="0" cy="537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06191FE-5A84-623A-E2F9-CA9E7F5BD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34" y="5869848"/>
              <a:ext cx="10352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D07656A-91D4-8E1A-B94A-94239DEF2734}"/>
                </a:ext>
              </a:extLst>
            </p:cNvPr>
            <p:cNvCxnSpPr/>
            <p:nvPr/>
          </p:nvCxnSpPr>
          <p:spPr>
            <a:xfrm flipV="1">
              <a:off x="3863596" y="5559931"/>
              <a:ext cx="894486" cy="140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9DC0CC-F920-E80E-4169-DC552B5ECE13}"/>
                </a:ext>
              </a:extLst>
            </p:cNvPr>
            <p:cNvSpPr/>
            <p:nvPr/>
          </p:nvSpPr>
          <p:spPr>
            <a:xfrm rot="20513726">
              <a:off x="3714786" y="5298087"/>
              <a:ext cx="1137304" cy="347716"/>
            </a:xfrm>
            <a:prstGeom prst="rect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ACDFDF0-D3E7-D633-C55C-3500D637287F}"/>
                </a:ext>
              </a:extLst>
            </p:cNvPr>
            <p:cNvCxnSpPr>
              <a:cxnSpLocks/>
            </p:cNvCxnSpPr>
            <p:nvPr/>
          </p:nvCxnSpPr>
          <p:spPr>
            <a:xfrm rot="21303606" flipV="1">
              <a:off x="3740033" y="5349032"/>
              <a:ext cx="1107819" cy="28184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6156020-5C78-4B4D-D4AE-1639E1EC49E0}"/>
                    </a:ext>
                  </a:extLst>
                </p:cNvPr>
                <p:cNvSpPr txBox="1"/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6156020-5C78-4B4D-D4AE-1639E1EC4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96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28ED773-D8DB-FBFE-DCDB-AE56B728A573}"/>
                    </a:ext>
                  </a:extLst>
                </p:cNvPr>
                <p:cNvSpPr txBox="1"/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28ED773-D8DB-FBFE-DCDB-AE56B728A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blipFill>
                  <a:blip r:embed="rId25"/>
                  <a:stretch>
                    <a:fillRect r="-89063" b="-1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B550207-DBD8-A688-2F84-6D5C68AB3157}"/>
                  </a:ext>
                </a:extLst>
              </p:cNvPr>
              <p:cNvSpPr/>
              <p:nvPr/>
            </p:nvSpPr>
            <p:spPr>
              <a:xfrm>
                <a:off x="10553528" y="5506004"/>
                <a:ext cx="299199" cy="280015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B550207-DBD8-A688-2F84-6D5C68AB3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528" y="5506004"/>
                <a:ext cx="299199" cy="280015"/>
              </a:xfrm>
              <a:prstGeom prst="ellipse">
                <a:avLst/>
              </a:prstGeom>
              <a:blipFill>
                <a:blip r:embed="rId26"/>
                <a:stretch>
                  <a:fillRect l="-3704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740DE2E-5BE9-8B98-EA5E-CBC509016A7B}"/>
                  </a:ext>
                </a:extLst>
              </p:cNvPr>
              <p:cNvSpPr/>
              <p:nvPr/>
            </p:nvSpPr>
            <p:spPr>
              <a:xfrm>
                <a:off x="11152619" y="5506004"/>
                <a:ext cx="284961" cy="280015"/>
              </a:xfrm>
              <a:prstGeom prst="ellipse">
                <a:avLst/>
              </a:prstGeom>
              <a:solidFill>
                <a:schemeClr val="bg2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740DE2E-5BE9-8B98-EA5E-CBC509016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619" y="5506004"/>
                <a:ext cx="284961" cy="280015"/>
              </a:xfrm>
              <a:prstGeom prst="ellipse">
                <a:avLst/>
              </a:prstGeom>
              <a:blipFill>
                <a:blip r:embed="rId27"/>
                <a:stretch>
                  <a:fillRect l="-3846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65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6" grpId="0" animBg="1"/>
      <p:bldP spid="17" grpId="0"/>
      <p:bldP spid="23" grpId="0"/>
      <p:bldP spid="26" grpId="0" animBg="1"/>
      <p:bldP spid="27" grpId="0" animBg="1"/>
      <p:bldP spid="31" grpId="0"/>
      <p:bldP spid="35" grpId="0"/>
      <p:bldP spid="36" grpId="0"/>
      <p:bldP spid="37" grpId="0"/>
      <p:bldP spid="38" grpId="0" animBg="1"/>
      <p:bldP spid="39" grpId="0" animBg="1"/>
      <p:bldP spid="51" grpId="0" animBg="1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AF814-861E-7E03-7018-AB973376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3BAB28-6319-7B13-2113-CC9BF8593ADC}"/>
              </a:ext>
            </a:extLst>
          </p:cNvPr>
          <p:cNvSpPr/>
          <p:nvPr/>
        </p:nvSpPr>
        <p:spPr>
          <a:xfrm>
            <a:off x="581880" y="2348223"/>
            <a:ext cx="3029538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C196B-6A9A-A6B1-0B14-C3D3322C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4E23B-F288-3FC2-7BDB-49C16C1E1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880" y="1424252"/>
            <a:ext cx="9144000" cy="1847942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B81A2-A626-01ED-17AA-C55C883DEDE8}"/>
              </a:ext>
            </a:extLst>
          </p:cNvPr>
          <p:cNvSpPr/>
          <p:nvPr/>
        </p:nvSpPr>
        <p:spPr>
          <a:xfrm rot="10800000" flipV="1">
            <a:off x="581877" y="3401373"/>
            <a:ext cx="3029537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8F5FA5-C0EA-690B-04E2-AF8030D0EAB6}"/>
              </a:ext>
            </a:extLst>
          </p:cNvPr>
          <p:cNvGrpSpPr/>
          <p:nvPr/>
        </p:nvGrpSpPr>
        <p:grpSpPr>
          <a:xfrm>
            <a:off x="6527560" y="5464536"/>
            <a:ext cx="1836418" cy="1263815"/>
            <a:chOff x="3620280" y="5176234"/>
            <a:chExt cx="1836418" cy="12638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A3847A-7667-1A99-85DA-F201E1F74108}"/>
                </a:ext>
              </a:extLst>
            </p:cNvPr>
            <p:cNvCxnSpPr/>
            <p:nvPr/>
          </p:nvCxnSpPr>
          <p:spPr>
            <a:xfrm>
              <a:off x="3627834" y="5331884"/>
              <a:ext cx="0" cy="537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AB2475-CB21-2CB8-8080-03A86E613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34" y="5869848"/>
              <a:ext cx="10352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38E24D-DFF5-29C0-2CAB-FE775FBD03B2}"/>
                </a:ext>
              </a:extLst>
            </p:cNvPr>
            <p:cNvSpPr txBox="1"/>
            <p:nvPr/>
          </p:nvSpPr>
          <p:spPr>
            <a:xfrm>
              <a:off x="3620280" y="5916829"/>
              <a:ext cx="1836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Surrogate model</a:t>
              </a:r>
            </a:p>
            <a:p>
              <a:endParaRPr lang="en-GB" sz="14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DA10D1-D959-5474-1616-97C9B8029980}"/>
                </a:ext>
              </a:extLst>
            </p:cNvPr>
            <p:cNvCxnSpPr/>
            <p:nvPr/>
          </p:nvCxnSpPr>
          <p:spPr>
            <a:xfrm flipV="1">
              <a:off x="3863596" y="5559931"/>
              <a:ext cx="894486" cy="140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A2801E-5870-2260-087A-501AF4E9FB2F}"/>
                </a:ext>
              </a:extLst>
            </p:cNvPr>
            <p:cNvSpPr/>
            <p:nvPr/>
          </p:nvSpPr>
          <p:spPr>
            <a:xfrm rot="20513726">
              <a:off x="3714786" y="5298087"/>
              <a:ext cx="1137304" cy="347716"/>
            </a:xfrm>
            <a:prstGeom prst="rect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2C7C8C-A924-EB1A-4047-03118AF4E91E}"/>
                </a:ext>
              </a:extLst>
            </p:cNvPr>
            <p:cNvCxnSpPr>
              <a:cxnSpLocks/>
            </p:cNvCxnSpPr>
            <p:nvPr/>
          </p:nvCxnSpPr>
          <p:spPr>
            <a:xfrm rot="21303606" flipV="1">
              <a:off x="3740033" y="5349032"/>
              <a:ext cx="1107819" cy="28184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/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/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blipFill>
                  <a:blip r:embed="rId3"/>
                  <a:stretch>
                    <a:fillRect r="-69014"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09E222-3912-B3C4-7238-76546F75288D}"/>
              </a:ext>
            </a:extLst>
          </p:cNvPr>
          <p:cNvGrpSpPr/>
          <p:nvPr/>
        </p:nvGrpSpPr>
        <p:grpSpPr>
          <a:xfrm>
            <a:off x="9196853" y="3962207"/>
            <a:ext cx="1656684" cy="1322350"/>
            <a:chOff x="6839123" y="2987107"/>
            <a:chExt cx="2315486" cy="1992615"/>
          </a:xfrm>
        </p:grpSpPr>
        <p:pic>
          <p:nvPicPr>
            <p:cNvPr id="18" name="Graphic 17" descr="Hammer with solid fill">
              <a:extLst>
                <a:ext uri="{FF2B5EF4-FFF2-40B4-BE49-F238E27FC236}">
                  <a16:creationId xmlns:a16="http://schemas.microsoft.com/office/drawing/2014/main" id="{EB562655-50E1-7FFE-E15F-94994C7B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3884" y="2987107"/>
              <a:ext cx="707177" cy="753865"/>
            </a:xfrm>
            <a:prstGeom prst="rect">
              <a:avLst/>
            </a:prstGeom>
          </p:spPr>
        </p:pic>
        <p:pic>
          <p:nvPicPr>
            <p:cNvPr id="19" name="Graphic 18" descr="Hammer with solid fill">
              <a:extLst>
                <a:ext uri="{FF2B5EF4-FFF2-40B4-BE49-F238E27FC236}">
                  <a16:creationId xmlns:a16="http://schemas.microsoft.com/office/drawing/2014/main" id="{65BCC166-D771-D2C3-F425-02B2C6D9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9123" y="3181525"/>
              <a:ext cx="707177" cy="753865"/>
            </a:xfrm>
            <a:prstGeom prst="rect">
              <a:avLst/>
            </a:prstGeom>
          </p:spPr>
        </p:pic>
        <p:pic>
          <p:nvPicPr>
            <p:cNvPr id="20" name="Graphic 19" descr="Hammer with solid fill">
              <a:extLst>
                <a:ext uri="{FF2B5EF4-FFF2-40B4-BE49-F238E27FC236}">
                  <a16:creationId xmlns:a16="http://schemas.microsoft.com/office/drawing/2014/main" id="{8FD891DD-C241-C993-1C2C-D028D8B0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3295" y="4094922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/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/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/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blipFill>
                  <a:blip r:embed="rId8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77DBE-BEB6-6E06-F50A-E5D284105C1B}"/>
              </a:ext>
            </a:extLst>
          </p:cNvPr>
          <p:cNvGrpSpPr/>
          <p:nvPr/>
        </p:nvGrpSpPr>
        <p:grpSpPr>
          <a:xfrm>
            <a:off x="4429490" y="3843144"/>
            <a:ext cx="2098070" cy="921160"/>
            <a:chOff x="3137455" y="3658668"/>
            <a:chExt cx="2098070" cy="921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/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blipFill>
                  <a:blip r:embed="rId9"/>
                  <a:stretch>
                    <a:fillRect l="-1724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C91E03-C780-5239-D0FB-A31259FAE7AD}"/>
                </a:ext>
              </a:extLst>
            </p:cNvPr>
            <p:cNvSpPr/>
            <p:nvPr/>
          </p:nvSpPr>
          <p:spPr>
            <a:xfrm>
              <a:off x="3757188" y="411617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5E4C32-BD2C-9648-E7DA-E7F8FED15B8C}"/>
                </a:ext>
              </a:extLst>
            </p:cNvPr>
            <p:cNvCxnSpPr/>
            <p:nvPr/>
          </p:nvCxnSpPr>
          <p:spPr>
            <a:xfrm>
              <a:off x="3460624" y="429357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/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A5368D9-009F-3D34-53D9-2918BF33983B}"/>
                </a:ext>
              </a:extLst>
            </p:cNvPr>
            <p:cNvSpPr/>
            <p:nvPr/>
          </p:nvSpPr>
          <p:spPr>
            <a:xfrm>
              <a:off x="4234924" y="3658668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489AD68-4523-D193-DE34-051C137957D1}"/>
                </a:ext>
              </a:extLst>
            </p:cNvPr>
            <p:cNvCxnSpPr/>
            <p:nvPr/>
          </p:nvCxnSpPr>
          <p:spPr>
            <a:xfrm>
              <a:off x="3938360" y="3836072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/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blipFill>
                  <a:blip r:embed="rId11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FD8BCB-2DBA-C8ED-473F-40F71DC8D3B9}"/>
                </a:ext>
              </a:extLst>
            </p:cNvPr>
            <p:cNvSpPr/>
            <p:nvPr/>
          </p:nvSpPr>
          <p:spPr>
            <a:xfrm>
              <a:off x="4912356" y="422502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602D2D-A4BE-2A03-751E-FE490903392F}"/>
                </a:ext>
              </a:extLst>
            </p:cNvPr>
            <p:cNvCxnSpPr/>
            <p:nvPr/>
          </p:nvCxnSpPr>
          <p:spPr>
            <a:xfrm>
              <a:off x="4615792" y="440242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258193F-F288-B6A5-5242-774DDB7B1A63}"/>
              </a:ext>
            </a:extLst>
          </p:cNvPr>
          <p:cNvSpPr/>
          <p:nvPr/>
        </p:nvSpPr>
        <p:spPr>
          <a:xfrm>
            <a:off x="0" y="550416"/>
            <a:ext cx="12192000" cy="477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6B36E-AA6D-C03B-2C8A-1BE686656588}"/>
              </a:ext>
            </a:extLst>
          </p:cNvPr>
          <p:cNvSpPr/>
          <p:nvPr/>
        </p:nvSpPr>
        <p:spPr>
          <a:xfrm>
            <a:off x="1065320" y="0"/>
            <a:ext cx="479395" cy="1295073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16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5A225-9350-8D55-5827-87742D00BEBD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85A09-1179-8628-F4FE-EF38245C0BBF}"/>
              </a:ext>
            </a:extLst>
          </p:cNvPr>
          <p:cNvSpPr txBox="1"/>
          <p:nvPr/>
        </p:nvSpPr>
        <p:spPr>
          <a:xfrm>
            <a:off x="10507354" y="3620514"/>
            <a:ext cx="186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Optimal intervention</a:t>
            </a:r>
          </a:p>
          <a:p>
            <a:endParaRPr lang="en-GB" sz="1400"/>
          </a:p>
        </p:txBody>
      </p:sp>
      <p:pic>
        <p:nvPicPr>
          <p:cNvPr id="73" name="Graphic 72" descr="Earth globe: Africa and Europe with solid fill">
            <a:extLst>
              <a:ext uri="{FF2B5EF4-FFF2-40B4-BE49-F238E27FC236}">
                <a16:creationId xmlns:a16="http://schemas.microsoft.com/office/drawing/2014/main" id="{973033B0-9A9E-1F7C-D6AD-B8E88BF10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12" y="2418914"/>
            <a:ext cx="1565104" cy="1565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3A52BF9-1A65-7067-939C-9153431E9B16}"/>
                  </a:ext>
                </a:extLst>
              </p:cNvPr>
              <p:cNvSpPr txBox="1"/>
              <p:nvPr/>
            </p:nvSpPr>
            <p:spPr>
              <a:xfrm>
                <a:off x="292212" y="3984018"/>
                <a:ext cx="28497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/>
                  <a:t>Observational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</m:oMath>
                </a14:m>
                <a:r>
                  <a:rPr lang="en-GB" sz="1400"/>
                  <a:t> )</a:t>
                </a:r>
              </a:p>
              <a:p>
                <a:endParaRPr lang="en-GB" sz="14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3A52BF9-1A65-7067-939C-9153431E9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" y="3984018"/>
                <a:ext cx="2849733" cy="523220"/>
              </a:xfrm>
              <a:prstGeom prst="rect">
                <a:avLst/>
              </a:prstGeom>
              <a:blipFill>
                <a:blip r:embed="rId5"/>
                <a:stretch>
                  <a:fillRect l="-642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Arrow: Right 14">
            <a:extLst>
              <a:ext uri="{FF2B5EF4-FFF2-40B4-BE49-F238E27FC236}">
                <a16:creationId xmlns:a16="http://schemas.microsoft.com/office/drawing/2014/main" id="{07248222-5565-817D-E2A6-05273AC92990}"/>
              </a:ext>
            </a:extLst>
          </p:cNvPr>
          <p:cNvSpPr/>
          <p:nvPr/>
        </p:nvSpPr>
        <p:spPr>
          <a:xfrm>
            <a:off x="2147680" y="2744266"/>
            <a:ext cx="639192" cy="914400"/>
          </a:xfrm>
          <a:prstGeom prst="rightArrow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6" name="Graphic 75" descr="Hammer with solid fill">
            <a:extLst>
              <a:ext uri="{FF2B5EF4-FFF2-40B4-BE49-F238E27FC236}">
                <a16:creationId xmlns:a16="http://schemas.microsoft.com/office/drawing/2014/main" id="{4DABD73E-EF2E-26D5-EA62-E6B0A2AFA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3884" y="2987107"/>
            <a:ext cx="707177" cy="753865"/>
          </a:xfrm>
          <a:prstGeom prst="rect">
            <a:avLst/>
          </a:prstGeom>
        </p:spPr>
      </p:pic>
      <p:pic>
        <p:nvPicPr>
          <p:cNvPr id="77" name="Graphic 76" descr="Hammer with solid fill">
            <a:extLst>
              <a:ext uri="{FF2B5EF4-FFF2-40B4-BE49-F238E27FC236}">
                <a16:creationId xmlns:a16="http://schemas.microsoft.com/office/drawing/2014/main" id="{976C8084-1CDE-A464-CA4D-B022D03BE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9123" y="3181525"/>
            <a:ext cx="707177" cy="753865"/>
          </a:xfrm>
          <a:prstGeom prst="rect">
            <a:avLst/>
          </a:prstGeom>
        </p:spPr>
      </p:pic>
      <p:pic>
        <p:nvPicPr>
          <p:cNvPr id="78" name="Graphic 77" descr="Hammer with solid fill">
            <a:extLst>
              <a:ext uri="{FF2B5EF4-FFF2-40B4-BE49-F238E27FC236}">
                <a16:creationId xmlns:a16="http://schemas.microsoft.com/office/drawing/2014/main" id="{965F967E-4ACB-BE21-122F-6905D76F3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3295" y="4094922"/>
            <a:ext cx="707177" cy="75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3F85C7F-5435-9DB9-F22A-ABBAB3BF7823}"/>
                  </a:ext>
                </a:extLst>
              </p:cNvPr>
              <p:cNvSpPr/>
              <p:nvPr/>
            </p:nvSpPr>
            <p:spPr>
              <a:xfrm>
                <a:off x="7442290" y="3554392"/>
                <a:ext cx="454082" cy="507867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3F85C7F-5435-9DB9-F22A-ABBAB3BF7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90" y="3554392"/>
                <a:ext cx="454082" cy="50786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5589093-9D4B-D7D7-B4AD-9CBA7B21C23E}"/>
                  </a:ext>
                </a:extLst>
              </p:cNvPr>
              <p:cNvSpPr/>
              <p:nvPr/>
            </p:nvSpPr>
            <p:spPr>
              <a:xfrm>
                <a:off x="8700527" y="3433788"/>
                <a:ext cx="454082" cy="50786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5589093-9D4B-D7D7-B4AD-9CBA7B21C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527" y="3433788"/>
                <a:ext cx="454082" cy="50786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C707F9B-FECD-F4DA-FCB5-5E20F619383B}"/>
                  </a:ext>
                </a:extLst>
              </p:cNvPr>
              <p:cNvSpPr/>
              <p:nvPr/>
            </p:nvSpPr>
            <p:spPr>
              <a:xfrm>
                <a:off x="8180213" y="4471855"/>
                <a:ext cx="454082" cy="5078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C707F9B-FECD-F4DA-FCB5-5E20F6193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213" y="4471855"/>
                <a:ext cx="454082" cy="507867"/>
              </a:xfrm>
              <a:prstGeom prst="ellipse">
                <a:avLst/>
              </a:prstGeom>
              <a:blipFill>
                <a:blip r:embed="rId10"/>
                <a:stretch>
                  <a:fillRect l="-1266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5335B0F-3C63-96EF-66E8-622D11B735D4}"/>
                  </a:ext>
                </a:extLst>
              </p:cNvPr>
              <p:cNvSpPr txBox="1"/>
              <p:nvPr/>
            </p:nvSpPr>
            <p:spPr>
              <a:xfrm>
                <a:off x="7399661" y="5090226"/>
                <a:ext cx="1754948" cy="431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/>
                  <a:t>Intervene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GB" sz="1400"/>
                  <a:t> )</a:t>
                </a:r>
              </a:p>
              <a:p>
                <a:endParaRPr lang="en-GB" sz="1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5335B0F-3C63-96EF-66E8-622D11B73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661" y="5090226"/>
                <a:ext cx="1754948" cy="431362"/>
              </a:xfrm>
              <a:prstGeom prst="rect">
                <a:avLst/>
              </a:prstGeom>
              <a:blipFill>
                <a:blip r:embed="rId11"/>
                <a:stretch>
                  <a:fillRect l="-1042"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E6A91D8-5361-D626-D22A-5927E56C6A4A}"/>
                  </a:ext>
                </a:extLst>
              </p:cNvPr>
              <p:cNvSpPr txBox="1"/>
              <p:nvPr/>
            </p:nvSpPr>
            <p:spPr>
              <a:xfrm rot="16200000">
                <a:off x="4233895" y="1112114"/>
                <a:ext cx="15715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/>
                  <a:t>Acquisition (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(⋅</m:t>
                    </m:r>
                  </m:oMath>
                </a14:m>
                <a:r>
                  <a:rPr lang="en-GB" sz="1400"/>
                  <a:t>))</a:t>
                </a:r>
              </a:p>
              <a:p>
                <a:endParaRPr lang="en-GB" sz="1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E6A91D8-5361-D626-D22A-5927E56C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33895" y="1112114"/>
                <a:ext cx="1571592" cy="523220"/>
              </a:xfrm>
              <a:prstGeom prst="rect">
                <a:avLst/>
              </a:prstGeom>
              <a:blipFill>
                <a:blip r:embed="rId12"/>
                <a:stretch>
                  <a:fillRect l="-2353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5EDF9E13-2C95-37C3-6DB6-F99F86954778}"/>
              </a:ext>
            </a:extLst>
          </p:cNvPr>
          <p:cNvGrpSpPr/>
          <p:nvPr/>
        </p:nvGrpSpPr>
        <p:grpSpPr>
          <a:xfrm>
            <a:off x="5165136" y="1156792"/>
            <a:ext cx="1722618" cy="1405316"/>
            <a:chOff x="4191760" y="837280"/>
            <a:chExt cx="2329180" cy="1821115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A4A8E4E-D2E0-D60A-5B09-EAA414D7AB61}"/>
                </a:ext>
              </a:extLst>
            </p:cNvPr>
            <p:cNvCxnSpPr/>
            <p:nvPr/>
          </p:nvCxnSpPr>
          <p:spPr>
            <a:xfrm>
              <a:off x="4191761" y="837280"/>
              <a:ext cx="0" cy="12994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69DCED2-2928-23F9-3C70-C75DB9A02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760" y="2136691"/>
              <a:ext cx="23069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ADD8C1F-0DAE-D9B3-82C5-FE45ABA9EF25}"/>
                    </a:ext>
                  </a:extLst>
                </p:cNvPr>
                <p:cNvSpPr txBox="1"/>
                <p:nvPr/>
              </p:nvSpPr>
              <p:spPr>
                <a:xfrm>
                  <a:off x="4292873" y="2250167"/>
                  <a:ext cx="424932" cy="3988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ADD8C1F-0DAE-D9B3-82C5-FE45ABA9E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873" y="2250167"/>
                  <a:ext cx="424932" cy="3988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306E5B8-BCF6-33B7-A13F-4F4CD73E3FC8}"/>
                    </a:ext>
                  </a:extLst>
                </p:cNvPr>
                <p:cNvSpPr txBox="1"/>
                <p:nvPr/>
              </p:nvSpPr>
              <p:spPr>
                <a:xfrm>
                  <a:off x="4893917" y="2259554"/>
                  <a:ext cx="424932" cy="3988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306E5B8-BCF6-33B7-A13F-4F4CD73E3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917" y="2259554"/>
                  <a:ext cx="424932" cy="3988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B0BE4571-EB3B-58AF-E718-F0AAB528EB57}"/>
                    </a:ext>
                  </a:extLst>
                </p:cNvPr>
                <p:cNvSpPr txBox="1"/>
                <p:nvPr/>
              </p:nvSpPr>
              <p:spPr>
                <a:xfrm>
                  <a:off x="6096008" y="2250167"/>
                  <a:ext cx="424932" cy="3988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B0BE4571-EB3B-58AF-E718-F0AAB528E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8" y="2250167"/>
                  <a:ext cx="424932" cy="398841"/>
                </a:xfrm>
                <a:prstGeom prst="rect">
                  <a:avLst/>
                </a:prstGeom>
                <a:blipFill>
                  <a:blip r:embed="rId15"/>
                  <a:stretch>
                    <a:fillRect r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0FCCC-D432-58EC-4F6D-9C385A0557D3}"/>
                </a:ext>
              </a:extLst>
            </p:cNvPr>
            <p:cNvSpPr txBox="1"/>
            <p:nvPr/>
          </p:nvSpPr>
          <p:spPr>
            <a:xfrm>
              <a:off x="5494963" y="2259554"/>
              <a:ext cx="424932" cy="37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…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B11B5-D5D9-8DC6-7914-BAAF24CB7CE5}"/>
                </a:ext>
              </a:extLst>
            </p:cNvPr>
            <p:cNvSpPr/>
            <p:nvPr/>
          </p:nvSpPr>
          <p:spPr>
            <a:xfrm>
              <a:off x="4364995" y="1318544"/>
              <a:ext cx="211755" cy="8181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5670AD5-0F1C-4A09-E76D-868E1C40CE88}"/>
                </a:ext>
              </a:extLst>
            </p:cNvPr>
            <p:cNvSpPr/>
            <p:nvPr/>
          </p:nvSpPr>
          <p:spPr>
            <a:xfrm>
              <a:off x="4960213" y="1588172"/>
              <a:ext cx="204071" cy="54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24A03A9-823A-C2E4-E903-0B406C90A0EA}"/>
                </a:ext>
              </a:extLst>
            </p:cNvPr>
            <p:cNvSpPr/>
            <p:nvPr/>
          </p:nvSpPr>
          <p:spPr>
            <a:xfrm>
              <a:off x="6192457" y="981778"/>
              <a:ext cx="204071" cy="11549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D617ECF-11E1-0FBE-FCC7-5103DA977488}"/>
                </a:ext>
              </a:extLst>
            </p:cNvPr>
            <p:cNvSpPr txBox="1"/>
            <p:nvPr/>
          </p:nvSpPr>
          <p:spPr>
            <a:xfrm>
              <a:off x="5492215" y="1634294"/>
              <a:ext cx="424932" cy="37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…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AE374C8-9192-B8B1-FC7A-C9D1ACA8E994}"/>
              </a:ext>
            </a:extLst>
          </p:cNvPr>
          <p:cNvGrpSpPr/>
          <p:nvPr/>
        </p:nvGrpSpPr>
        <p:grpSpPr>
          <a:xfrm>
            <a:off x="3620280" y="5176234"/>
            <a:ext cx="1836418" cy="1263815"/>
            <a:chOff x="3233479" y="5578150"/>
            <a:chExt cx="2473132" cy="155377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2A99C1-567C-4A3F-18FE-A497BE30B887}"/>
                </a:ext>
              </a:extLst>
            </p:cNvPr>
            <p:cNvGrpSpPr/>
            <p:nvPr/>
          </p:nvGrpSpPr>
          <p:grpSpPr>
            <a:xfrm>
              <a:off x="3243652" y="5769512"/>
              <a:ext cx="1394121" cy="1088484"/>
              <a:chOff x="4191755" y="837279"/>
              <a:chExt cx="2306902" cy="2138499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B0289F8-5763-255D-395A-858707CE3F33}"/>
                  </a:ext>
                </a:extLst>
              </p:cNvPr>
              <p:cNvCxnSpPr/>
              <p:nvPr/>
            </p:nvCxnSpPr>
            <p:spPr>
              <a:xfrm>
                <a:off x="4191755" y="837279"/>
                <a:ext cx="0" cy="129941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FFC56AC-7722-D4AE-0115-2EAE0861A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1755" y="2136689"/>
                <a:ext cx="23069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2B79BA1-3EBA-E59A-C0B3-0AA8C99185D3}"/>
                  </a:ext>
                </a:extLst>
              </p:cNvPr>
              <p:cNvSpPr txBox="1"/>
              <p:nvPr/>
            </p:nvSpPr>
            <p:spPr>
              <a:xfrm>
                <a:off x="4292868" y="2250167"/>
                <a:ext cx="424931" cy="7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F35BC7D-C9E0-8818-46A0-B5C80D47CE88}"/>
                </a:ext>
              </a:extLst>
            </p:cNvPr>
            <p:cNvSpPr txBox="1"/>
            <p:nvPr/>
          </p:nvSpPr>
          <p:spPr>
            <a:xfrm>
              <a:off x="3233479" y="6488663"/>
              <a:ext cx="2473132" cy="643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Surrogate model</a:t>
              </a:r>
            </a:p>
            <a:p>
              <a:endParaRPr lang="en-GB" sz="140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93CD8B0-9AC3-6445-CF41-10FB242DE5EA}"/>
                </a:ext>
              </a:extLst>
            </p:cNvPr>
            <p:cNvGrpSpPr/>
            <p:nvPr/>
          </p:nvGrpSpPr>
          <p:grpSpPr>
            <a:xfrm>
              <a:off x="3360751" y="5578150"/>
              <a:ext cx="2118850" cy="700463"/>
              <a:chOff x="3360752" y="5578150"/>
              <a:chExt cx="2118850" cy="700464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D52DA86-0F00-775B-71B8-8DB3F97F754E}"/>
                  </a:ext>
                </a:extLst>
              </p:cNvPr>
              <p:cNvCxnSpPr/>
              <p:nvPr/>
            </p:nvCxnSpPr>
            <p:spPr>
              <a:xfrm flipV="1">
                <a:off x="3561157" y="6049881"/>
                <a:ext cx="1204618" cy="1732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E79051AC-6AA1-6D87-0789-305F3F61BFAA}"/>
                  </a:ext>
                </a:extLst>
              </p:cNvPr>
              <p:cNvGrpSpPr/>
              <p:nvPr/>
            </p:nvGrpSpPr>
            <p:grpSpPr>
              <a:xfrm rot="21303606">
                <a:off x="3360752" y="5727961"/>
                <a:ext cx="1531624" cy="427495"/>
                <a:chOff x="771037" y="5252942"/>
                <a:chExt cx="1531624" cy="427495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3A2FE80-9449-0808-9A92-7EE7A08C28D0}"/>
                    </a:ext>
                  </a:extLst>
                </p:cNvPr>
                <p:cNvSpPr/>
                <p:nvPr/>
              </p:nvSpPr>
              <p:spPr>
                <a:xfrm rot="20810120">
                  <a:off x="771037" y="5252942"/>
                  <a:ext cx="1531624" cy="427495"/>
                </a:xfrm>
                <a:prstGeom prst="rect">
                  <a:avLst/>
                </a:prstGeom>
                <a:solidFill>
                  <a:schemeClr val="accent3">
                    <a:alpha val="1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9A341AED-8596-A875-F860-0D9DA5F41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2896" y="5316606"/>
                  <a:ext cx="1491916" cy="34651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67B7C21E-7F69-C772-8463-E099F222601B}"/>
                      </a:ext>
                    </a:extLst>
                  </p:cNvPr>
                  <p:cNvSpPr txBox="1"/>
                  <p:nvPr/>
                </p:nvSpPr>
                <p:spPr>
                  <a:xfrm>
                    <a:off x="4654882" y="5900222"/>
                    <a:ext cx="815520" cy="378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(⋅)</m:t>
                          </m:r>
                        </m:oMath>
                      </m:oMathPara>
                    </a14:m>
                    <a:endParaRPr lang="en-GB" sz="140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67B7C21E-7F69-C772-8463-E099F22260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4882" y="5900222"/>
                    <a:ext cx="815520" cy="37839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A8E64E48-9F2F-3BFB-EC73-45F5F8BB98D8}"/>
                      </a:ext>
                    </a:extLst>
                  </p:cNvPr>
                  <p:cNvSpPr txBox="1"/>
                  <p:nvPr/>
                </p:nvSpPr>
                <p:spPr>
                  <a:xfrm>
                    <a:off x="4892461" y="5578150"/>
                    <a:ext cx="5871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40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A8E64E48-9F2F-3BFB-EC73-45F5F8BB9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2461" y="5578150"/>
                    <a:ext cx="58714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9014" b="-341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1963EEE-046E-AA2D-324A-74C6838ECC67}"/>
              </a:ext>
            </a:extLst>
          </p:cNvPr>
          <p:cNvGrpSpPr/>
          <p:nvPr/>
        </p:nvGrpSpPr>
        <p:grpSpPr>
          <a:xfrm>
            <a:off x="3137455" y="3658668"/>
            <a:ext cx="2232682" cy="1547075"/>
            <a:chOff x="2942190" y="3816616"/>
            <a:chExt cx="3006788" cy="1902028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126DC0D-C549-D266-61DB-C35FF1ED05AE}"/>
                </a:ext>
              </a:extLst>
            </p:cNvPr>
            <p:cNvGrpSpPr/>
            <p:nvPr/>
          </p:nvGrpSpPr>
          <p:grpSpPr>
            <a:xfrm>
              <a:off x="2942190" y="4379086"/>
              <a:ext cx="1269821" cy="436212"/>
              <a:chOff x="3982780" y="4512911"/>
              <a:chExt cx="1269820" cy="436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5710E60-D725-DE8D-EB42-9444304857E9}"/>
                      </a:ext>
                    </a:extLst>
                  </p:cNvPr>
                  <p:cNvSpPr/>
                  <p:nvPr/>
                </p:nvSpPr>
                <p:spPr>
                  <a:xfrm>
                    <a:off x="3982780" y="4512911"/>
                    <a:ext cx="435217" cy="43621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5710E60-D725-DE8D-EB42-9444304857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2780" y="4512911"/>
                    <a:ext cx="435217" cy="436212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 l="-17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5233473-7338-6BB8-7F08-3C5A36FFFCE1}"/>
                  </a:ext>
                </a:extLst>
              </p:cNvPr>
              <p:cNvSpPr/>
              <p:nvPr/>
            </p:nvSpPr>
            <p:spPr>
              <a:xfrm>
                <a:off x="4817383" y="4512911"/>
                <a:ext cx="435217" cy="4362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79C9DEE0-DA2B-33C1-8045-59270710386D}"/>
                  </a:ext>
                </a:extLst>
              </p:cNvPr>
              <p:cNvCxnSpPr/>
              <p:nvPr/>
            </p:nvCxnSpPr>
            <p:spPr>
              <a:xfrm>
                <a:off x="4417997" y="4731017"/>
                <a:ext cx="3993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EA72C44-B1AF-E4CC-9E77-9BEAE9EBDDE0}"/>
                </a:ext>
              </a:extLst>
            </p:cNvPr>
            <p:cNvGrpSpPr/>
            <p:nvPr/>
          </p:nvGrpSpPr>
          <p:grpSpPr>
            <a:xfrm>
              <a:off x="3585564" y="3816616"/>
              <a:ext cx="1269821" cy="436212"/>
              <a:chOff x="3982780" y="4512911"/>
              <a:chExt cx="1269820" cy="436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BC745030-A526-A195-96AA-D7662094B49F}"/>
                      </a:ext>
                    </a:extLst>
                  </p:cNvPr>
                  <p:cNvSpPr/>
                  <p:nvPr/>
                </p:nvSpPr>
                <p:spPr>
                  <a:xfrm>
                    <a:off x="3982780" y="4512911"/>
                    <a:ext cx="435217" cy="436212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BC745030-A526-A195-96AA-D7662094B4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2780" y="4512911"/>
                    <a:ext cx="435217" cy="436212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44F383-85F2-547B-D882-D0787C7EBA72}"/>
                  </a:ext>
                </a:extLst>
              </p:cNvPr>
              <p:cNvSpPr/>
              <p:nvPr/>
            </p:nvSpPr>
            <p:spPr>
              <a:xfrm>
                <a:off x="4817383" y="4512911"/>
                <a:ext cx="435217" cy="4362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0AAB062-37A8-73F5-D21F-41E3B4A666EE}"/>
                  </a:ext>
                </a:extLst>
              </p:cNvPr>
              <p:cNvCxnSpPr/>
              <p:nvPr/>
            </p:nvCxnSpPr>
            <p:spPr>
              <a:xfrm>
                <a:off x="4417997" y="4731017"/>
                <a:ext cx="3993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3186987-6130-6CAA-7DF4-594431519492}"/>
                </a:ext>
              </a:extLst>
            </p:cNvPr>
            <p:cNvGrpSpPr/>
            <p:nvPr/>
          </p:nvGrpSpPr>
          <p:grpSpPr>
            <a:xfrm>
              <a:off x="4497873" y="4512910"/>
              <a:ext cx="1269821" cy="436212"/>
              <a:chOff x="3982780" y="4512911"/>
              <a:chExt cx="1269820" cy="436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2BA00D25-78B9-8B63-EA82-AB5C535F8F9F}"/>
                      </a:ext>
                    </a:extLst>
                  </p:cNvPr>
                  <p:cNvSpPr/>
                  <p:nvPr/>
                </p:nvSpPr>
                <p:spPr>
                  <a:xfrm>
                    <a:off x="3982780" y="4512911"/>
                    <a:ext cx="435217" cy="436212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oMath>
                      </m:oMathPara>
                    </a14:m>
                    <a:endParaRPr lang="en-GB" sz="14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2BA00D25-78B9-8B63-EA82-AB5C535F8F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2780" y="4512911"/>
                    <a:ext cx="435217" cy="436212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 l="-3448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FC7B973-679D-6D4A-EAF0-7DFF48D28C20}"/>
                  </a:ext>
                </a:extLst>
              </p:cNvPr>
              <p:cNvSpPr/>
              <p:nvPr/>
            </p:nvSpPr>
            <p:spPr>
              <a:xfrm>
                <a:off x="4817383" y="4512911"/>
                <a:ext cx="435217" cy="4362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BD871A7D-E2FA-F4F6-E44C-0EA04F758C21}"/>
                  </a:ext>
                </a:extLst>
              </p:cNvPr>
              <p:cNvCxnSpPr/>
              <p:nvPr/>
            </p:nvCxnSpPr>
            <p:spPr>
              <a:xfrm>
                <a:off x="4417997" y="4731017"/>
                <a:ext cx="3993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4B135D-23B3-1FFE-7958-8DB233076EE3}"/>
                </a:ext>
              </a:extLst>
            </p:cNvPr>
            <p:cNvSpPr txBox="1"/>
            <p:nvPr/>
          </p:nvSpPr>
          <p:spPr>
            <a:xfrm>
              <a:off x="3585563" y="5075379"/>
              <a:ext cx="2363415" cy="643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Causal Hypothesis</a:t>
              </a:r>
            </a:p>
            <a:p>
              <a:endParaRPr lang="en-GB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B5B21C-F048-123B-B8FC-65223FBE0051}"/>
                    </a:ext>
                  </a:extLst>
                </p:cNvPr>
                <p:cNvSpPr txBox="1"/>
                <p:nvPr/>
              </p:nvSpPr>
              <p:spPr>
                <a:xfrm>
                  <a:off x="4074692" y="5295379"/>
                  <a:ext cx="6570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B5B21C-F048-123B-B8FC-65223FBE0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692" y="5295379"/>
                  <a:ext cx="657099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Arrow: Right 87">
            <a:extLst>
              <a:ext uri="{FF2B5EF4-FFF2-40B4-BE49-F238E27FC236}">
                <a16:creationId xmlns:a16="http://schemas.microsoft.com/office/drawing/2014/main" id="{A53F8F9C-B5B3-CBEB-1804-D30BF1C296AA}"/>
              </a:ext>
            </a:extLst>
          </p:cNvPr>
          <p:cNvSpPr/>
          <p:nvPr/>
        </p:nvSpPr>
        <p:spPr>
          <a:xfrm>
            <a:off x="9632345" y="2744266"/>
            <a:ext cx="639192" cy="914400"/>
          </a:xfrm>
          <a:prstGeom prst="rightArrow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9091B1F-0FB0-B239-2377-28338128A690}"/>
                  </a:ext>
                </a:extLst>
              </p:cNvPr>
              <p:cNvSpPr/>
              <p:nvPr/>
            </p:nvSpPr>
            <p:spPr>
              <a:xfrm>
                <a:off x="10553528" y="2947533"/>
                <a:ext cx="454082" cy="507867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9091B1F-0FB0-B239-2377-28338128A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528" y="2947533"/>
                <a:ext cx="454082" cy="507867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FA99755-8894-503A-1CE8-438CD4E51BDF}"/>
                  </a:ext>
                </a:extLst>
              </p:cNvPr>
              <p:cNvSpPr/>
              <p:nvPr/>
            </p:nvSpPr>
            <p:spPr>
              <a:xfrm>
                <a:off x="11287688" y="2947533"/>
                <a:ext cx="454082" cy="507867"/>
              </a:xfrm>
              <a:prstGeom prst="ellipse">
                <a:avLst/>
              </a:prstGeom>
              <a:solidFill>
                <a:schemeClr val="bg2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FA99755-8894-503A-1CE8-438CD4E51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688" y="2947533"/>
                <a:ext cx="454082" cy="507867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 89">
            <a:extLst>
              <a:ext uri="{FF2B5EF4-FFF2-40B4-BE49-F238E27FC236}">
                <a16:creationId xmlns:a16="http://schemas.microsoft.com/office/drawing/2014/main" id="{E98AE831-13E8-6E42-5277-CB7C934DBD29}"/>
              </a:ext>
            </a:extLst>
          </p:cNvPr>
          <p:cNvSpPr/>
          <p:nvPr/>
        </p:nvSpPr>
        <p:spPr>
          <a:xfrm rot="20488798">
            <a:off x="7526992" y="1394845"/>
            <a:ext cx="902955" cy="1555268"/>
          </a:xfrm>
          <a:custGeom>
            <a:avLst/>
            <a:gdLst>
              <a:gd name="connsiteX0" fmla="*/ 101553 w 902955"/>
              <a:gd name="connsiteY0" fmla="*/ 0 h 1555268"/>
              <a:gd name="connsiteX1" fmla="*/ 158262 w 902955"/>
              <a:gd name="connsiteY1" fmla="*/ 41170 h 1555268"/>
              <a:gd name="connsiteX2" fmla="*/ 743049 w 902955"/>
              <a:gd name="connsiteY2" fmla="*/ 1248995 h 1555268"/>
              <a:gd name="connsiteX3" fmla="*/ 902955 w 902955"/>
              <a:gd name="connsiteY3" fmla="*/ 1248994 h 1555268"/>
              <a:gd name="connsiteX4" fmla="*/ 600745 w 902955"/>
              <a:gd name="connsiteY4" fmla="*/ 1555268 h 1555268"/>
              <a:gd name="connsiteX5" fmla="*/ 260932 w 902955"/>
              <a:gd name="connsiteY5" fmla="*/ 1248994 h 1555268"/>
              <a:gd name="connsiteX6" fmla="*/ 420987 w 902955"/>
              <a:gd name="connsiteY6" fmla="*/ 1248994 h 1555268"/>
              <a:gd name="connsiteX7" fmla="*/ 56778 w 902955"/>
              <a:gd name="connsiteY7" fmla="*/ 355543 h 1555268"/>
              <a:gd name="connsiteX8" fmla="*/ 0 w 902955"/>
              <a:gd name="connsiteY8" fmla="*/ 303156 h 155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2955" h="1555268">
                <a:moveTo>
                  <a:pt x="101553" y="0"/>
                </a:moveTo>
                <a:lnTo>
                  <a:pt x="158262" y="41170"/>
                </a:lnTo>
                <a:cubicBezTo>
                  <a:pt x="453692" y="276401"/>
                  <a:pt x="678292" y="708607"/>
                  <a:pt x="743049" y="1248995"/>
                </a:cubicBezTo>
                <a:lnTo>
                  <a:pt x="902955" y="1248994"/>
                </a:lnTo>
                <a:lnTo>
                  <a:pt x="600745" y="1555268"/>
                </a:lnTo>
                <a:lnTo>
                  <a:pt x="260932" y="1248994"/>
                </a:lnTo>
                <a:lnTo>
                  <a:pt x="420987" y="1248994"/>
                </a:lnTo>
                <a:cubicBezTo>
                  <a:pt x="371306" y="858603"/>
                  <a:pt x="234791" y="546404"/>
                  <a:pt x="56778" y="355543"/>
                </a:cubicBezTo>
                <a:lnTo>
                  <a:pt x="0" y="303156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5ACC97D3-9C4A-AA22-7A77-40122CAE3453}"/>
              </a:ext>
            </a:extLst>
          </p:cNvPr>
          <p:cNvSpPr/>
          <p:nvPr/>
        </p:nvSpPr>
        <p:spPr>
          <a:xfrm rot="6395686">
            <a:off x="6024453" y="4965365"/>
            <a:ext cx="1050332" cy="1721703"/>
          </a:xfrm>
          <a:custGeom>
            <a:avLst/>
            <a:gdLst>
              <a:gd name="connsiteX0" fmla="*/ 291163 w 933187"/>
              <a:gd name="connsiteY0" fmla="*/ 1170630 h 1476904"/>
              <a:gd name="connsiteX1" fmla="*/ 451218 w 933187"/>
              <a:gd name="connsiteY1" fmla="*/ 1170630 h 1476904"/>
              <a:gd name="connsiteX2" fmla="*/ 87010 w 933187"/>
              <a:gd name="connsiteY2" fmla="*/ 277179 h 1476904"/>
              <a:gd name="connsiteX3" fmla="*/ 0 w 933187"/>
              <a:gd name="connsiteY3" fmla="*/ 196899 h 1476904"/>
              <a:gd name="connsiteX4" fmla="*/ 227854 w 933187"/>
              <a:gd name="connsiteY4" fmla="*/ 0 h 1476904"/>
              <a:gd name="connsiteX5" fmla="*/ 329894 w 933187"/>
              <a:gd name="connsiteY5" fmla="*/ 96425 h 1476904"/>
              <a:gd name="connsiteX6" fmla="*/ 773280 w 933187"/>
              <a:gd name="connsiteY6" fmla="*/ 1170631 h 1476904"/>
              <a:gd name="connsiteX7" fmla="*/ 933187 w 933187"/>
              <a:gd name="connsiteY7" fmla="*/ 1170630 h 1476904"/>
              <a:gd name="connsiteX8" fmla="*/ 630977 w 933187"/>
              <a:gd name="connsiteY8" fmla="*/ 1476904 h 147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3187" h="1476904">
                <a:moveTo>
                  <a:pt x="291163" y="1170630"/>
                </a:moveTo>
                <a:lnTo>
                  <a:pt x="451218" y="1170630"/>
                </a:lnTo>
                <a:cubicBezTo>
                  <a:pt x="401537" y="780239"/>
                  <a:pt x="265022" y="468039"/>
                  <a:pt x="87010" y="277179"/>
                </a:cubicBezTo>
                <a:lnTo>
                  <a:pt x="0" y="196899"/>
                </a:lnTo>
                <a:lnTo>
                  <a:pt x="227854" y="0"/>
                </a:lnTo>
                <a:lnTo>
                  <a:pt x="329894" y="96425"/>
                </a:lnTo>
                <a:cubicBezTo>
                  <a:pt x="554351" y="345111"/>
                  <a:pt x="719317" y="720308"/>
                  <a:pt x="773280" y="1170631"/>
                </a:cubicBezTo>
                <a:lnTo>
                  <a:pt x="933187" y="1170630"/>
                </a:lnTo>
                <a:lnTo>
                  <a:pt x="630977" y="1476904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9A3F019-DA3C-3941-BE8E-B9AD933231C6}"/>
              </a:ext>
            </a:extLst>
          </p:cNvPr>
          <p:cNvSpPr/>
          <p:nvPr/>
        </p:nvSpPr>
        <p:spPr>
          <a:xfrm rot="13652955">
            <a:off x="3586404" y="1771227"/>
            <a:ext cx="848593" cy="1573648"/>
          </a:xfrm>
          <a:custGeom>
            <a:avLst/>
            <a:gdLst>
              <a:gd name="connsiteX0" fmla="*/ 848593 w 848593"/>
              <a:gd name="connsiteY0" fmla="*/ 1157944 h 1464218"/>
              <a:gd name="connsiteX1" fmla="*/ 546383 w 848593"/>
              <a:gd name="connsiteY1" fmla="*/ 1464218 h 1464218"/>
              <a:gd name="connsiteX2" fmla="*/ 206570 w 848593"/>
              <a:gd name="connsiteY2" fmla="*/ 1157944 h 1464218"/>
              <a:gd name="connsiteX3" fmla="*/ 366625 w 848593"/>
              <a:gd name="connsiteY3" fmla="*/ 1157944 h 1464218"/>
              <a:gd name="connsiteX4" fmla="*/ 2416 w 848593"/>
              <a:gd name="connsiteY4" fmla="*/ 264493 h 1464218"/>
              <a:gd name="connsiteX5" fmla="*/ 0 w 848593"/>
              <a:gd name="connsiteY5" fmla="*/ 262264 h 1464218"/>
              <a:gd name="connsiteX6" fmla="*/ 161294 w 848593"/>
              <a:gd name="connsiteY6" fmla="*/ 0 h 1464218"/>
              <a:gd name="connsiteX7" fmla="*/ 176230 w 848593"/>
              <a:gd name="connsiteY7" fmla="*/ 12980 h 1464218"/>
              <a:gd name="connsiteX8" fmla="*/ 688687 w 848593"/>
              <a:gd name="connsiteY8" fmla="*/ 1157945 h 146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8593" h="1464218">
                <a:moveTo>
                  <a:pt x="848593" y="1157944"/>
                </a:moveTo>
                <a:lnTo>
                  <a:pt x="546383" y="1464218"/>
                </a:lnTo>
                <a:lnTo>
                  <a:pt x="206570" y="1157944"/>
                </a:lnTo>
                <a:lnTo>
                  <a:pt x="366625" y="1157944"/>
                </a:lnTo>
                <a:cubicBezTo>
                  <a:pt x="316943" y="767553"/>
                  <a:pt x="180429" y="455353"/>
                  <a:pt x="2416" y="264493"/>
                </a:cubicBezTo>
                <a:lnTo>
                  <a:pt x="0" y="262264"/>
                </a:lnTo>
                <a:lnTo>
                  <a:pt x="161294" y="0"/>
                </a:lnTo>
                <a:lnTo>
                  <a:pt x="176230" y="12980"/>
                </a:lnTo>
                <a:cubicBezTo>
                  <a:pt x="435654" y="258137"/>
                  <a:pt x="629326" y="662590"/>
                  <a:pt x="688687" y="1157945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03D-E025-317E-B989-AEBEC8DB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Approach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B02700-1946-32CD-E5F6-35E17B628946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27530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4" grpId="0"/>
      <p:bldP spid="75" grpId="0" animBg="1"/>
      <p:bldP spid="79" grpId="0" animBg="1"/>
      <p:bldP spid="80" grpId="0" animBg="1"/>
      <p:bldP spid="81" grpId="0" animBg="1"/>
      <p:bldP spid="82" grpId="0"/>
      <p:bldP spid="83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 err="1">
                <a:solidFill>
                  <a:schemeClr val="accent1">
                    <a:lumMod val="75000"/>
                  </a:schemeClr>
                </a:solidFill>
              </a:rPr>
              <a:t>Erdos-Renyi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Results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" name="Picture 3" descr="A group of graphs with blue and orange lines&#10;&#10;Description automatically generated">
            <a:extLst>
              <a:ext uri="{FF2B5EF4-FFF2-40B4-BE49-F238E27FC236}">
                <a16:creationId xmlns:a16="http://schemas.microsoft.com/office/drawing/2014/main" id="{CF9AE058-6ECC-D1A2-3F4B-EA31DF26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348" y="2166072"/>
            <a:ext cx="5891419" cy="39276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5FD988-61BE-FD6F-FBE7-B2C2AADCD251}"/>
              </a:ext>
            </a:extLst>
          </p:cNvPr>
          <p:cNvSpPr/>
          <p:nvPr/>
        </p:nvSpPr>
        <p:spPr>
          <a:xfrm>
            <a:off x="523558" y="142391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35B692-724E-13A8-8A57-15AB27A1C61E}"/>
              </a:ext>
            </a:extLst>
          </p:cNvPr>
          <p:cNvSpPr/>
          <p:nvPr/>
        </p:nvSpPr>
        <p:spPr>
          <a:xfrm>
            <a:off x="523558" y="2968775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Experiment setup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A98A-4A0D-07F8-7552-64C7544B19D8}"/>
              </a:ext>
            </a:extLst>
          </p:cNvPr>
          <p:cNvGrpSpPr/>
          <p:nvPr/>
        </p:nvGrpSpPr>
        <p:grpSpPr>
          <a:xfrm>
            <a:off x="9662773" y="4674202"/>
            <a:ext cx="2227959" cy="1574625"/>
            <a:chOff x="9845134" y="2162213"/>
            <a:chExt cx="2227959" cy="18094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E60067-87E6-8AF3-6271-A3E5E0931C67}"/>
                </a:ext>
              </a:extLst>
            </p:cNvPr>
            <p:cNvSpPr txBox="1"/>
            <p:nvPr/>
          </p:nvSpPr>
          <p:spPr>
            <a:xfrm>
              <a:off x="10029628" y="2162213"/>
              <a:ext cx="2043465" cy="1809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400"/>
                <a:t>Method is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competitive</a:t>
              </a:r>
              <a:r>
                <a:rPr lang="en-GB" sz="1400"/>
                <a:t>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with CBO </a:t>
              </a:r>
              <a:r>
                <a:rPr lang="en-GB" sz="1400"/>
                <a:t>even with no prior knowledge about the causal graph. Method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outperforms Random </a:t>
              </a:r>
              <a:r>
                <a:rPr lang="en-GB" sz="1400"/>
                <a:t>in all cases.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3DF48A-26F2-734C-CFC1-4A6666170FF9}"/>
                </a:ext>
              </a:extLst>
            </p:cNvPr>
            <p:cNvSpPr/>
            <p:nvPr/>
          </p:nvSpPr>
          <p:spPr>
            <a:xfrm rot="16200000">
              <a:off x="9128854" y="2891655"/>
              <a:ext cx="1521002" cy="8844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CCEB81-610A-AF4C-AD7C-97F3052AAF79}"/>
              </a:ext>
            </a:extLst>
          </p:cNvPr>
          <p:cNvSpPr/>
          <p:nvPr/>
        </p:nvSpPr>
        <p:spPr>
          <a:xfrm>
            <a:off x="5451158" y="1415458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A34F4-04EB-EACF-2BD6-92749BF3F1BB}"/>
              </a:ext>
            </a:extLst>
          </p:cNvPr>
          <p:cNvSpPr txBox="1"/>
          <p:nvPr/>
        </p:nvSpPr>
        <p:spPr>
          <a:xfrm>
            <a:off x="185900" y="2132625"/>
            <a:ext cx="3177309" cy="6467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/>
              <a:t>Can CBO Unknown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 scale </a:t>
            </a:r>
            <a:r>
              <a:rPr lang="en-ZA" sz="1600"/>
              <a:t>to larger graphs?</a:t>
            </a:r>
          </a:p>
          <a:p>
            <a:pPr algn="l">
              <a:lnSpc>
                <a:spcPct val="105000"/>
              </a:lnSpc>
            </a:pPr>
            <a:endParaRPr lang="en-ZA" sz="1600"/>
          </a:p>
          <a:p>
            <a:pPr algn="l">
              <a:lnSpc>
                <a:spcPct val="105000"/>
              </a:lnSpc>
            </a:pPr>
            <a:endParaRPr lang="en-ZA" sz="1600"/>
          </a:p>
          <a:p>
            <a:pPr algn="l">
              <a:lnSpc>
                <a:spcPct val="105000"/>
              </a:lnSpc>
            </a:pPr>
            <a:endParaRPr lang="en-ZA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478889-E9D0-CA0B-3858-09E5D1A08EED}"/>
              </a:ext>
            </a:extLst>
          </p:cNvPr>
          <p:cNvSpPr txBox="1"/>
          <p:nvPr/>
        </p:nvSpPr>
        <p:spPr>
          <a:xfrm>
            <a:off x="185900" y="3557931"/>
            <a:ext cx="3177309" cy="898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/>
              <a:t>Test method on 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randomly generated </a:t>
            </a:r>
            <a:r>
              <a:rPr lang="en-ZA" sz="1600"/>
              <a:t>linear and nonlinear </a:t>
            </a:r>
            <a:r>
              <a:rPr lang="en-ZA" sz="1600" err="1"/>
              <a:t>Erdos-Renyi</a:t>
            </a:r>
            <a:r>
              <a:rPr lang="en-ZA" sz="1600"/>
              <a:t> graphs</a:t>
            </a:r>
          </a:p>
          <a:p>
            <a:pPr algn="l">
              <a:lnSpc>
                <a:spcPct val="105000"/>
              </a:lnSpc>
            </a:pPr>
            <a:endParaRPr lang="en-ZA" sz="16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6A1CCE-9347-AA98-4B55-4E33A2F77166}"/>
              </a:ext>
            </a:extLst>
          </p:cNvPr>
          <p:cNvSpPr/>
          <p:nvPr/>
        </p:nvSpPr>
        <p:spPr>
          <a:xfrm>
            <a:off x="584907" y="458488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Benchmarks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09175D-2F19-12A3-C1FE-8614AFCBC4F7}"/>
              </a:ext>
            </a:extLst>
          </p:cNvPr>
          <p:cNvSpPr txBox="1"/>
          <p:nvPr/>
        </p:nvSpPr>
        <p:spPr>
          <a:xfrm>
            <a:off x="8328991" y="43732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67B71-8E64-DD48-CF79-FD7C0E36A229}"/>
              </a:ext>
            </a:extLst>
          </p:cNvPr>
          <p:cNvSpPr txBox="1"/>
          <p:nvPr/>
        </p:nvSpPr>
        <p:spPr>
          <a:xfrm>
            <a:off x="185900" y="5115655"/>
            <a:ext cx="3177309" cy="11331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CBO</a:t>
            </a:r>
            <a:r>
              <a:rPr lang="en-ZA" sz="1600"/>
              <a:t>: Full knowledge of the graph (upper bound)</a:t>
            </a:r>
          </a:p>
          <a:p>
            <a:pPr algn="l">
              <a:lnSpc>
                <a:spcPct val="105000"/>
              </a:lnSpc>
            </a:pP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Random</a:t>
            </a:r>
            <a:r>
              <a:rPr lang="en-ZA" sz="1600"/>
              <a:t>: Selects interventions randomly (lower bound)</a:t>
            </a:r>
          </a:p>
          <a:p>
            <a:pPr algn="l">
              <a:lnSpc>
                <a:spcPct val="105000"/>
              </a:lnSpc>
            </a:pPr>
            <a:endParaRPr lang="en-ZA" sz="1600"/>
          </a:p>
        </p:txBody>
      </p:sp>
    </p:spTree>
    <p:extLst>
      <p:ext uri="{BB962C8B-B14F-4D97-AF65-F5344CB8AC3E}">
        <p14:creationId xmlns:p14="http://schemas.microsoft.com/office/powerpoint/2010/main" val="218152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Toy Examples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Results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CD6906-0D2E-230F-F93B-1117F7042A67}"/>
              </a:ext>
            </a:extLst>
          </p:cNvPr>
          <p:cNvSpPr/>
          <p:nvPr/>
        </p:nvSpPr>
        <p:spPr>
          <a:xfrm>
            <a:off x="523558" y="142391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C4823A-C3DA-6FE3-3332-A2689FA96685}"/>
              </a:ext>
            </a:extLst>
          </p:cNvPr>
          <p:cNvSpPr/>
          <p:nvPr/>
        </p:nvSpPr>
        <p:spPr>
          <a:xfrm>
            <a:off x="523558" y="2968775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Experiment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5DF21-82EC-09E7-344A-25F24E8528A8}"/>
              </a:ext>
            </a:extLst>
          </p:cNvPr>
          <p:cNvSpPr txBox="1"/>
          <p:nvPr/>
        </p:nvSpPr>
        <p:spPr>
          <a:xfrm>
            <a:off x="185900" y="2132625"/>
            <a:ext cx="3177309" cy="6467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/>
              <a:t>How does CBO Unknown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 compare  </a:t>
            </a:r>
            <a:r>
              <a:rPr lang="en-ZA" sz="1600"/>
              <a:t>on existing benchmarks?</a:t>
            </a:r>
          </a:p>
          <a:p>
            <a:pPr algn="l">
              <a:lnSpc>
                <a:spcPct val="105000"/>
              </a:lnSpc>
            </a:pPr>
            <a:endParaRPr lang="en-ZA" sz="1600"/>
          </a:p>
          <a:p>
            <a:pPr algn="l">
              <a:lnSpc>
                <a:spcPct val="105000"/>
              </a:lnSpc>
            </a:pPr>
            <a:endParaRPr lang="en-ZA" sz="1600"/>
          </a:p>
          <a:p>
            <a:pPr algn="l">
              <a:lnSpc>
                <a:spcPct val="105000"/>
              </a:lnSpc>
            </a:pPr>
            <a:endParaRPr lang="en-ZA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AA158-E4D0-F98B-AA77-6FD17BF5AF3E}"/>
              </a:ext>
            </a:extLst>
          </p:cNvPr>
          <p:cNvSpPr txBox="1"/>
          <p:nvPr/>
        </p:nvSpPr>
        <p:spPr>
          <a:xfrm>
            <a:off x="185900" y="3557931"/>
            <a:ext cx="3177309" cy="898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/>
              <a:t>Test method on simulated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 healthcare</a:t>
            </a:r>
            <a:r>
              <a:rPr lang="en-ZA" sz="1600"/>
              <a:t>, 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toy </a:t>
            </a:r>
            <a:r>
              <a:rPr lang="en-ZA" sz="1600"/>
              <a:t>and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 epidemiology examples</a:t>
            </a:r>
            <a:endParaRPr lang="en-ZA" sz="16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88E94D-DBDC-BCCC-C5CC-8C5CC882ACD4}"/>
              </a:ext>
            </a:extLst>
          </p:cNvPr>
          <p:cNvSpPr/>
          <p:nvPr/>
        </p:nvSpPr>
        <p:spPr>
          <a:xfrm>
            <a:off x="584907" y="458488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Benchmarks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1A722-7115-C3F8-3A1B-6F9D40F37E60}"/>
              </a:ext>
            </a:extLst>
          </p:cNvPr>
          <p:cNvSpPr txBox="1"/>
          <p:nvPr/>
        </p:nvSpPr>
        <p:spPr>
          <a:xfrm>
            <a:off x="185900" y="5115655"/>
            <a:ext cx="3177309" cy="898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CBO</a:t>
            </a:r>
            <a:r>
              <a:rPr lang="en-ZA" sz="1600"/>
              <a:t>: Full knowledge of the graph 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BO</a:t>
            </a:r>
            <a:r>
              <a:rPr lang="en-ZA" sz="1600"/>
              <a:t>: Disregards causal knowledge</a:t>
            </a:r>
          </a:p>
          <a:p>
            <a:pPr>
              <a:lnSpc>
                <a:spcPct val="105000"/>
              </a:lnSpc>
            </a:pP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CEO</a:t>
            </a:r>
            <a:r>
              <a:rPr lang="en-ZA" sz="1600"/>
              <a:t>: Learns full graph</a:t>
            </a:r>
          </a:p>
          <a:p>
            <a:pPr algn="l">
              <a:lnSpc>
                <a:spcPct val="105000"/>
              </a:lnSpc>
            </a:pPr>
            <a:endParaRPr lang="en-ZA" sz="1600"/>
          </a:p>
          <a:p>
            <a:pPr algn="l">
              <a:lnSpc>
                <a:spcPct val="105000"/>
              </a:lnSpc>
            </a:pPr>
            <a:endParaRPr lang="en-ZA" sz="16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5A92D4-3F93-32B8-54DF-00191DF22BF9}"/>
              </a:ext>
            </a:extLst>
          </p:cNvPr>
          <p:cNvSpPr/>
          <p:nvPr/>
        </p:nvSpPr>
        <p:spPr>
          <a:xfrm>
            <a:off x="5580367" y="142391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14" name="Picture 13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0ACF878-AECE-8268-1E4B-FB9DF9BC7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65" y="2066528"/>
            <a:ext cx="5671461" cy="2076002"/>
          </a:xfrm>
          <a:prstGeom prst="rect">
            <a:avLst/>
          </a:prstGeom>
        </p:spPr>
      </p:pic>
      <p:pic>
        <p:nvPicPr>
          <p:cNvPr id="16" name="Picture 15" descr="A graph of a graph showing the growth of a patient&#10;&#10;Description automatically generated with medium confidence">
            <a:extLst>
              <a:ext uri="{FF2B5EF4-FFF2-40B4-BE49-F238E27FC236}">
                <a16:creationId xmlns:a16="http://schemas.microsoft.com/office/drawing/2014/main" id="{55EE3140-CC6A-01F7-0F8F-919EC46B1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65" y="4290170"/>
            <a:ext cx="5671461" cy="19860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9C95C-6088-2A95-99C9-2E75DD9A5944}"/>
              </a:ext>
            </a:extLst>
          </p:cNvPr>
          <p:cNvGrpSpPr/>
          <p:nvPr/>
        </p:nvGrpSpPr>
        <p:grpSpPr>
          <a:xfrm>
            <a:off x="9725891" y="2079414"/>
            <a:ext cx="2208177" cy="1162549"/>
            <a:chOff x="9864916" y="2162213"/>
            <a:chExt cx="2208177" cy="13359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7B3A07-284D-D224-A4DF-82AD9A9B09A3}"/>
                </a:ext>
              </a:extLst>
            </p:cNvPr>
            <p:cNvSpPr txBox="1"/>
            <p:nvPr/>
          </p:nvSpPr>
          <p:spPr>
            <a:xfrm>
              <a:off x="10029628" y="2162213"/>
              <a:ext cx="2043465" cy="13359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400" dirty="0"/>
                <a:t>Method is </a:t>
              </a:r>
              <a:r>
                <a:rPr lang="en-GB" sz="14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competitive</a:t>
              </a:r>
              <a:r>
                <a:rPr lang="en-GB" sz="1400" dirty="0"/>
                <a:t> </a:t>
              </a:r>
              <a:r>
                <a:rPr lang="en-GB" sz="14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with CBO </a:t>
              </a:r>
              <a:r>
                <a:rPr lang="en-GB" sz="1400" dirty="0"/>
                <a:t>in the best case and </a:t>
              </a:r>
              <a:r>
                <a:rPr lang="en-GB" sz="14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outperforms CEO and BO </a:t>
              </a:r>
              <a:r>
                <a:rPr lang="en-GB" sz="1400" dirty="0"/>
                <a:t>in </a:t>
              </a:r>
              <a:r>
                <a:rPr lang="en-GB" sz="1400"/>
                <a:t>the average </a:t>
              </a:r>
              <a:r>
                <a:rPr lang="en-GB" sz="1400" dirty="0"/>
                <a:t>case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F69E49-343B-4AE2-D0EE-E970496DE3B5}"/>
                </a:ext>
              </a:extLst>
            </p:cNvPr>
            <p:cNvSpPr/>
            <p:nvPr/>
          </p:nvSpPr>
          <p:spPr>
            <a:xfrm rot="16200000">
              <a:off x="9237876" y="2802414"/>
              <a:ext cx="1322739" cy="686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AA9709-8D38-CDC3-503D-37FEFF4FDD9C}"/>
              </a:ext>
            </a:extLst>
          </p:cNvPr>
          <p:cNvGrpSpPr/>
          <p:nvPr/>
        </p:nvGrpSpPr>
        <p:grpSpPr>
          <a:xfrm>
            <a:off x="9725890" y="4290169"/>
            <a:ext cx="2208177" cy="468775"/>
            <a:chOff x="9864916" y="2162213"/>
            <a:chExt cx="2208177" cy="5386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C8398F-4D50-51A9-BD0A-D68DB2251E22}"/>
                </a:ext>
              </a:extLst>
            </p:cNvPr>
            <p:cNvSpPr txBox="1"/>
            <p:nvPr/>
          </p:nvSpPr>
          <p:spPr>
            <a:xfrm>
              <a:off x="10029628" y="2162213"/>
              <a:ext cx="2043465" cy="5255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400"/>
                <a:t>Method is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converges </a:t>
              </a:r>
              <a:r>
                <a:rPr lang="en-GB" sz="1400"/>
                <a:t>faster than BO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E2BDD3-326B-D33C-3B19-3BE1C2A5E419}"/>
                </a:ext>
              </a:extLst>
            </p:cNvPr>
            <p:cNvSpPr/>
            <p:nvPr/>
          </p:nvSpPr>
          <p:spPr>
            <a:xfrm rot="16200000">
              <a:off x="9636488" y="2403802"/>
              <a:ext cx="525515" cy="686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38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Dream Experiment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Results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04A928-76BD-2036-20B4-972A2B0FADB3}"/>
              </a:ext>
            </a:extLst>
          </p:cNvPr>
          <p:cNvSpPr/>
          <p:nvPr/>
        </p:nvSpPr>
        <p:spPr>
          <a:xfrm>
            <a:off x="523558" y="142391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E366F-ADCC-7A0C-4BA1-83CFB479B319}"/>
              </a:ext>
            </a:extLst>
          </p:cNvPr>
          <p:cNvSpPr/>
          <p:nvPr/>
        </p:nvSpPr>
        <p:spPr>
          <a:xfrm>
            <a:off x="523558" y="2968775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Experiment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C8E37-597A-95E0-D9E0-C1EB753685DF}"/>
              </a:ext>
            </a:extLst>
          </p:cNvPr>
          <p:cNvSpPr txBox="1"/>
          <p:nvPr/>
        </p:nvSpPr>
        <p:spPr>
          <a:xfrm>
            <a:off x="185900" y="2132625"/>
            <a:ext cx="3177309" cy="6467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/>
              <a:t>How does CBO Unknown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 perform  </a:t>
            </a:r>
            <a:r>
              <a:rPr lang="en-ZA" sz="1600"/>
              <a:t>on a downstream task?</a:t>
            </a:r>
          </a:p>
          <a:p>
            <a:pPr algn="l">
              <a:lnSpc>
                <a:spcPct val="105000"/>
              </a:lnSpc>
            </a:pPr>
            <a:endParaRPr lang="en-ZA" sz="1600"/>
          </a:p>
          <a:p>
            <a:pPr algn="l">
              <a:lnSpc>
                <a:spcPct val="105000"/>
              </a:lnSpc>
            </a:pPr>
            <a:endParaRPr lang="en-ZA" sz="1600"/>
          </a:p>
          <a:p>
            <a:pPr algn="l">
              <a:lnSpc>
                <a:spcPct val="105000"/>
              </a:lnSpc>
            </a:pPr>
            <a:endParaRPr lang="en-ZA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27930-B976-E8A7-5390-3317B4386087}"/>
              </a:ext>
            </a:extLst>
          </p:cNvPr>
          <p:cNvSpPr txBox="1"/>
          <p:nvPr/>
        </p:nvSpPr>
        <p:spPr>
          <a:xfrm>
            <a:off x="185900" y="3557932"/>
            <a:ext cx="3177309" cy="783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/>
              <a:t>Test method on a causal discovery benchmark where arrows measure </a:t>
            </a: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gene interactions</a:t>
            </a:r>
            <a:endParaRPr lang="en-ZA" sz="16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11AE0A-7958-D34C-DF54-CF823111BAA6}"/>
              </a:ext>
            </a:extLst>
          </p:cNvPr>
          <p:cNvSpPr/>
          <p:nvPr/>
        </p:nvSpPr>
        <p:spPr>
          <a:xfrm>
            <a:off x="584907" y="458488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Benchmarks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AC675-A5C6-4690-A0BE-07CCFB330D58}"/>
              </a:ext>
            </a:extLst>
          </p:cNvPr>
          <p:cNvSpPr txBox="1"/>
          <p:nvPr/>
        </p:nvSpPr>
        <p:spPr>
          <a:xfrm>
            <a:off x="185900" y="5115655"/>
            <a:ext cx="3177309" cy="11331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CBO</a:t>
            </a:r>
            <a:r>
              <a:rPr lang="en-ZA" sz="1600"/>
              <a:t>: Full knowledge of the graph (upper bound)</a:t>
            </a:r>
          </a:p>
          <a:p>
            <a:pPr algn="l">
              <a:lnSpc>
                <a:spcPct val="105000"/>
              </a:lnSpc>
            </a:pPr>
            <a:r>
              <a:rPr lang="en-ZA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Random</a:t>
            </a:r>
            <a:r>
              <a:rPr lang="en-ZA" sz="1600"/>
              <a:t>: Selects interventions randomly (lower bound)</a:t>
            </a:r>
          </a:p>
          <a:p>
            <a:pPr algn="l">
              <a:lnSpc>
                <a:spcPct val="105000"/>
              </a:lnSpc>
            </a:pPr>
            <a:endParaRPr lang="en-ZA" sz="1600"/>
          </a:p>
        </p:txBody>
      </p:sp>
      <p:pic>
        <p:nvPicPr>
          <p:cNvPr id="13" name="Picture 1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4B8C881-FF1F-CBE3-DDAA-A919ECEDC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0" y="2110928"/>
            <a:ext cx="6881466" cy="2636143"/>
          </a:xfrm>
          <a:prstGeom prst="rect">
            <a:avLst/>
          </a:prstGeom>
        </p:spPr>
      </p:pic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F77450F3-AA7D-2BF5-6DF0-927128C8BB22}"/>
              </a:ext>
            </a:extLst>
          </p:cNvPr>
          <p:cNvSpPr/>
          <p:nvPr/>
        </p:nvSpPr>
        <p:spPr>
          <a:xfrm>
            <a:off x="6096000" y="1423916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01E3AD-AF0C-F59E-193E-CC7ACB0574A1}"/>
              </a:ext>
            </a:extLst>
          </p:cNvPr>
          <p:cNvGrpSpPr/>
          <p:nvPr/>
        </p:nvGrpSpPr>
        <p:grpSpPr>
          <a:xfrm>
            <a:off x="6714837" y="5045458"/>
            <a:ext cx="2208177" cy="1162549"/>
            <a:chOff x="9864916" y="2162213"/>
            <a:chExt cx="2208177" cy="13359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6EC0D8-5634-516C-C8F6-0FCCC8987F7A}"/>
                </a:ext>
              </a:extLst>
            </p:cNvPr>
            <p:cNvSpPr txBox="1"/>
            <p:nvPr/>
          </p:nvSpPr>
          <p:spPr>
            <a:xfrm>
              <a:off x="10029628" y="2162213"/>
              <a:ext cx="2043465" cy="13359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400"/>
                <a:t>Demonstrates the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effectiveness</a:t>
              </a:r>
              <a:r>
                <a:rPr lang="en-GB" sz="1400"/>
                <a:t> in using </a:t>
              </a:r>
              <a:r>
                <a:rPr lang="en-GB" sz="14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real-world situations </a:t>
              </a:r>
              <a:r>
                <a:rPr lang="en-GB" sz="1400"/>
                <a:t>where the causal graph is unknown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604B3E-EC5B-8288-ACC0-9F03B418E886}"/>
                </a:ext>
              </a:extLst>
            </p:cNvPr>
            <p:cNvSpPr/>
            <p:nvPr/>
          </p:nvSpPr>
          <p:spPr>
            <a:xfrm rot="16200000">
              <a:off x="9255408" y="2784882"/>
              <a:ext cx="1302145" cy="8313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46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AF814-861E-7E03-7018-AB973376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3BAB28-6319-7B13-2113-CC9BF8593ADC}"/>
              </a:ext>
            </a:extLst>
          </p:cNvPr>
          <p:cNvSpPr/>
          <p:nvPr/>
        </p:nvSpPr>
        <p:spPr>
          <a:xfrm>
            <a:off x="581880" y="2348223"/>
            <a:ext cx="43253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C196B-6A9A-A6B1-0B14-C3D3322C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4E23B-F288-3FC2-7BDB-49C16C1E1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880" y="1424252"/>
            <a:ext cx="9144000" cy="1847942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B81A2-A626-01ED-17AA-C55C883DEDE8}"/>
              </a:ext>
            </a:extLst>
          </p:cNvPr>
          <p:cNvSpPr/>
          <p:nvPr/>
        </p:nvSpPr>
        <p:spPr>
          <a:xfrm rot="10800000" flipV="1">
            <a:off x="581877" y="3401373"/>
            <a:ext cx="4325345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8F5FA5-C0EA-690B-04E2-AF8030D0EAB6}"/>
              </a:ext>
            </a:extLst>
          </p:cNvPr>
          <p:cNvGrpSpPr/>
          <p:nvPr/>
        </p:nvGrpSpPr>
        <p:grpSpPr>
          <a:xfrm>
            <a:off x="6527560" y="5464536"/>
            <a:ext cx="1836418" cy="1263815"/>
            <a:chOff x="3620280" y="5176234"/>
            <a:chExt cx="1836418" cy="12638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A3847A-7667-1A99-85DA-F201E1F74108}"/>
                </a:ext>
              </a:extLst>
            </p:cNvPr>
            <p:cNvCxnSpPr/>
            <p:nvPr/>
          </p:nvCxnSpPr>
          <p:spPr>
            <a:xfrm>
              <a:off x="3627834" y="5331884"/>
              <a:ext cx="0" cy="537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AB2475-CB21-2CB8-8080-03A86E613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34" y="5869848"/>
              <a:ext cx="10352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38E24D-DFF5-29C0-2CAB-FE775FBD03B2}"/>
                </a:ext>
              </a:extLst>
            </p:cNvPr>
            <p:cNvSpPr txBox="1"/>
            <p:nvPr/>
          </p:nvSpPr>
          <p:spPr>
            <a:xfrm>
              <a:off x="3620280" y="5916829"/>
              <a:ext cx="1836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Surrogate model</a:t>
              </a:r>
            </a:p>
            <a:p>
              <a:endParaRPr lang="en-GB" sz="14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DA10D1-D959-5474-1616-97C9B8029980}"/>
                </a:ext>
              </a:extLst>
            </p:cNvPr>
            <p:cNvCxnSpPr/>
            <p:nvPr/>
          </p:nvCxnSpPr>
          <p:spPr>
            <a:xfrm flipV="1">
              <a:off x="3863596" y="5559931"/>
              <a:ext cx="894486" cy="140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A2801E-5870-2260-087A-501AF4E9FB2F}"/>
                </a:ext>
              </a:extLst>
            </p:cNvPr>
            <p:cNvSpPr/>
            <p:nvPr/>
          </p:nvSpPr>
          <p:spPr>
            <a:xfrm rot="20513726">
              <a:off x="3714786" y="5298087"/>
              <a:ext cx="1137304" cy="347716"/>
            </a:xfrm>
            <a:prstGeom prst="rect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2C7C8C-A924-EB1A-4047-03118AF4E91E}"/>
                </a:ext>
              </a:extLst>
            </p:cNvPr>
            <p:cNvCxnSpPr>
              <a:cxnSpLocks/>
            </p:cNvCxnSpPr>
            <p:nvPr/>
          </p:nvCxnSpPr>
          <p:spPr>
            <a:xfrm rot="21303606" flipV="1">
              <a:off x="3740033" y="5349032"/>
              <a:ext cx="1107819" cy="28184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/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/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blipFill>
                  <a:blip r:embed="rId3"/>
                  <a:stretch>
                    <a:fillRect r="-69014"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09E222-3912-B3C4-7238-76546F75288D}"/>
              </a:ext>
            </a:extLst>
          </p:cNvPr>
          <p:cNvGrpSpPr/>
          <p:nvPr/>
        </p:nvGrpSpPr>
        <p:grpSpPr>
          <a:xfrm>
            <a:off x="9196853" y="3962207"/>
            <a:ext cx="1656684" cy="1322350"/>
            <a:chOff x="6839123" y="2987107"/>
            <a:chExt cx="2315486" cy="1992615"/>
          </a:xfrm>
        </p:grpSpPr>
        <p:pic>
          <p:nvPicPr>
            <p:cNvPr id="18" name="Graphic 17" descr="Hammer with solid fill">
              <a:extLst>
                <a:ext uri="{FF2B5EF4-FFF2-40B4-BE49-F238E27FC236}">
                  <a16:creationId xmlns:a16="http://schemas.microsoft.com/office/drawing/2014/main" id="{EB562655-50E1-7FFE-E15F-94994C7B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3884" y="2987107"/>
              <a:ext cx="707177" cy="753865"/>
            </a:xfrm>
            <a:prstGeom prst="rect">
              <a:avLst/>
            </a:prstGeom>
          </p:spPr>
        </p:pic>
        <p:pic>
          <p:nvPicPr>
            <p:cNvPr id="19" name="Graphic 18" descr="Hammer with solid fill">
              <a:extLst>
                <a:ext uri="{FF2B5EF4-FFF2-40B4-BE49-F238E27FC236}">
                  <a16:creationId xmlns:a16="http://schemas.microsoft.com/office/drawing/2014/main" id="{65BCC166-D771-D2C3-F425-02B2C6D9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9123" y="3181525"/>
              <a:ext cx="707177" cy="753865"/>
            </a:xfrm>
            <a:prstGeom prst="rect">
              <a:avLst/>
            </a:prstGeom>
          </p:spPr>
        </p:pic>
        <p:pic>
          <p:nvPicPr>
            <p:cNvPr id="20" name="Graphic 19" descr="Hammer with solid fill">
              <a:extLst>
                <a:ext uri="{FF2B5EF4-FFF2-40B4-BE49-F238E27FC236}">
                  <a16:creationId xmlns:a16="http://schemas.microsoft.com/office/drawing/2014/main" id="{8FD891DD-C241-C993-1C2C-D028D8B0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3295" y="4094922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/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/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/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blipFill>
                  <a:blip r:embed="rId8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77DBE-BEB6-6E06-F50A-E5D284105C1B}"/>
              </a:ext>
            </a:extLst>
          </p:cNvPr>
          <p:cNvGrpSpPr/>
          <p:nvPr/>
        </p:nvGrpSpPr>
        <p:grpSpPr>
          <a:xfrm>
            <a:off x="4429490" y="3843144"/>
            <a:ext cx="2098070" cy="921160"/>
            <a:chOff x="3137455" y="3658668"/>
            <a:chExt cx="2098070" cy="921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/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blipFill>
                  <a:blip r:embed="rId9"/>
                  <a:stretch>
                    <a:fillRect l="-1724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C91E03-C780-5239-D0FB-A31259FAE7AD}"/>
                </a:ext>
              </a:extLst>
            </p:cNvPr>
            <p:cNvSpPr/>
            <p:nvPr/>
          </p:nvSpPr>
          <p:spPr>
            <a:xfrm>
              <a:off x="3757188" y="411617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5E4C32-BD2C-9648-E7DA-E7F8FED15B8C}"/>
                </a:ext>
              </a:extLst>
            </p:cNvPr>
            <p:cNvCxnSpPr/>
            <p:nvPr/>
          </p:nvCxnSpPr>
          <p:spPr>
            <a:xfrm>
              <a:off x="3460624" y="429357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/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A5368D9-009F-3D34-53D9-2918BF33983B}"/>
                </a:ext>
              </a:extLst>
            </p:cNvPr>
            <p:cNvSpPr/>
            <p:nvPr/>
          </p:nvSpPr>
          <p:spPr>
            <a:xfrm>
              <a:off x="4234924" y="3658668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489AD68-4523-D193-DE34-051C137957D1}"/>
                </a:ext>
              </a:extLst>
            </p:cNvPr>
            <p:cNvCxnSpPr/>
            <p:nvPr/>
          </p:nvCxnSpPr>
          <p:spPr>
            <a:xfrm>
              <a:off x="3938360" y="3836072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/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blipFill>
                  <a:blip r:embed="rId11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FD8BCB-2DBA-C8ED-473F-40F71DC8D3B9}"/>
                </a:ext>
              </a:extLst>
            </p:cNvPr>
            <p:cNvSpPr/>
            <p:nvPr/>
          </p:nvSpPr>
          <p:spPr>
            <a:xfrm>
              <a:off x="4912356" y="422502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602D2D-A4BE-2A03-751E-FE490903392F}"/>
                </a:ext>
              </a:extLst>
            </p:cNvPr>
            <p:cNvCxnSpPr/>
            <p:nvPr/>
          </p:nvCxnSpPr>
          <p:spPr>
            <a:xfrm>
              <a:off x="4615792" y="440242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258193F-F288-B6A5-5242-774DDB7B1A63}"/>
              </a:ext>
            </a:extLst>
          </p:cNvPr>
          <p:cNvSpPr/>
          <p:nvPr/>
        </p:nvSpPr>
        <p:spPr>
          <a:xfrm>
            <a:off x="0" y="550416"/>
            <a:ext cx="12192000" cy="477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6B36E-AA6D-C03B-2C8A-1BE686656588}"/>
              </a:ext>
            </a:extLst>
          </p:cNvPr>
          <p:cNvSpPr/>
          <p:nvPr/>
        </p:nvSpPr>
        <p:spPr>
          <a:xfrm>
            <a:off x="1065320" y="0"/>
            <a:ext cx="479395" cy="1295073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4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z="600" smtClean="0"/>
              <a:pPr/>
              <a:t>24</a:t>
            </a:fld>
            <a:endParaRPr lang="en-GB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9231B1-713F-66A3-D00A-2C56A59B25E8}"/>
              </a:ext>
            </a:extLst>
          </p:cNvPr>
          <p:cNvSpPr/>
          <p:nvPr/>
        </p:nvSpPr>
        <p:spPr>
          <a:xfrm>
            <a:off x="358478" y="0"/>
            <a:ext cx="4861591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2A5C92-F36A-12BB-308D-9FB53E177017}"/>
              </a:ext>
            </a:extLst>
          </p:cNvPr>
          <p:cNvSpPr txBox="1">
            <a:spLocks/>
          </p:cNvSpPr>
          <p:nvPr/>
        </p:nvSpPr>
        <p:spPr>
          <a:xfrm>
            <a:off x="451033" y="211012"/>
            <a:ext cx="4692371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2E34B-632F-A527-B17A-D0C9F98FA50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46CE41-76D2-DD70-EE41-FA82FFFA4383}"/>
              </a:ext>
            </a:extLst>
          </p:cNvPr>
          <p:cNvSpPr/>
          <p:nvPr/>
        </p:nvSpPr>
        <p:spPr>
          <a:xfrm>
            <a:off x="2256749" y="2074211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E0F777-C94A-FC09-4DFF-91895EE5DD75}"/>
              </a:ext>
            </a:extLst>
          </p:cNvPr>
          <p:cNvSpPr/>
          <p:nvPr/>
        </p:nvSpPr>
        <p:spPr>
          <a:xfrm>
            <a:off x="7516858" y="2074210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Further Work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6F4A80-9895-E1E5-E103-2194BC031775}"/>
              </a:ext>
            </a:extLst>
          </p:cNvPr>
          <p:cNvCxnSpPr>
            <a:cxnSpLocks/>
          </p:cNvCxnSpPr>
          <p:nvPr/>
        </p:nvCxnSpPr>
        <p:spPr>
          <a:xfrm>
            <a:off x="5983101" y="1850532"/>
            <a:ext cx="0" cy="244437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A8C32D4-3B88-E556-A786-DC29729BC48C}"/>
              </a:ext>
            </a:extLst>
          </p:cNvPr>
          <p:cNvGrpSpPr/>
          <p:nvPr/>
        </p:nvGrpSpPr>
        <p:grpSpPr>
          <a:xfrm>
            <a:off x="4000395" y="3924037"/>
            <a:ext cx="4191209" cy="2469665"/>
            <a:chOff x="212313" y="-92573"/>
            <a:chExt cx="12075510" cy="67085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CD7A1-99BA-A391-A465-C927B8BDD19C}"/>
                </a:ext>
              </a:extLst>
            </p:cNvPr>
            <p:cNvSpPr txBox="1"/>
            <p:nvPr/>
          </p:nvSpPr>
          <p:spPr>
            <a:xfrm>
              <a:off x="10427455" y="3567249"/>
              <a:ext cx="1860368" cy="100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/>
                <a:t>Optimal intervention</a:t>
              </a:r>
            </a:p>
            <a:p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8E27A9-58FB-1DBE-0841-46C1E74BDDE6}"/>
                </a:ext>
              </a:extLst>
            </p:cNvPr>
            <p:cNvGrpSpPr/>
            <p:nvPr/>
          </p:nvGrpSpPr>
          <p:grpSpPr>
            <a:xfrm>
              <a:off x="212313" y="-92573"/>
              <a:ext cx="11449558" cy="6708571"/>
              <a:chOff x="212313" y="-92573"/>
              <a:chExt cx="11449558" cy="6708571"/>
            </a:xfrm>
          </p:grpSpPr>
          <p:pic>
            <p:nvPicPr>
              <p:cNvPr id="12" name="Graphic 11" descr="Earth globe: Africa and Europe with solid fill">
                <a:extLst>
                  <a:ext uri="{FF2B5EF4-FFF2-40B4-BE49-F238E27FC236}">
                    <a16:creationId xmlns:a16="http://schemas.microsoft.com/office/drawing/2014/main" id="{58130960-7E74-38E9-96F3-B84020B67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2313" y="2365648"/>
                <a:ext cx="1565104" cy="156510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F8105F2-00F7-94A4-92C9-5841EAE1792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313" y="3930753"/>
                    <a:ext cx="2849733" cy="10032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600"/>
                      <a:t>Observational data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oMath>
                    </a14:m>
                    <a:r>
                      <a:rPr lang="en-GB" sz="600"/>
                      <a:t> )</a:t>
                    </a:r>
                  </a:p>
                  <a:p>
                    <a:endParaRPr lang="en-GB" sz="60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F8105F2-00F7-94A4-92C9-5841EAE179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313" y="3930753"/>
                    <a:ext cx="2849733" cy="100324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Arrow: Right 14">
                <a:extLst>
                  <a:ext uri="{FF2B5EF4-FFF2-40B4-BE49-F238E27FC236}">
                    <a16:creationId xmlns:a16="http://schemas.microsoft.com/office/drawing/2014/main" id="{E119523B-CAFA-C95B-2572-2A40EAFC579B}"/>
                  </a:ext>
                </a:extLst>
              </p:cNvPr>
              <p:cNvSpPr/>
              <p:nvPr/>
            </p:nvSpPr>
            <p:spPr>
              <a:xfrm>
                <a:off x="2067781" y="2691000"/>
                <a:ext cx="639192" cy="914400"/>
              </a:xfrm>
              <a:prstGeom prst="rightArrow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600"/>
              </a:p>
            </p:txBody>
          </p:sp>
          <p:pic>
            <p:nvPicPr>
              <p:cNvPr id="15" name="Graphic 14" descr="Hammer with solid fill">
                <a:extLst>
                  <a:ext uri="{FF2B5EF4-FFF2-40B4-BE49-F238E27FC236}">
                    <a16:creationId xmlns:a16="http://schemas.microsoft.com/office/drawing/2014/main" id="{300141C8-553C-E7F5-4BFF-9D2E51228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063985" y="2933841"/>
                <a:ext cx="707177" cy="753865"/>
              </a:xfrm>
              <a:prstGeom prst="rect">
                <a:avLst/>
              </a:prstGeom>
            </p:spPr>
          </p:pic>
          <p:pic>
            <p:nvPicPr>
              <p:cNvPr id="16" name="Graphic 15" descr="Hammer with solid fill">
                <a:extLst>
                  <a:ext uri="{FF2B5EF4-FFF2-40B4-BE49-F238E27FC236}">
                    <a16:creationId xmlns:a16="http://schemas.microsoft.com/office/drawing/2014/main" id="{B38592EF-BC95-DEA1-D3F5-5433C2305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759224" y="3128259"/>
                <a:ext cx="707177" cy="753865"/>
              </a:xfrm>
              <a:prstGeom prst="rect">
                <a:avLst/>
              </a:prstGeom>
            </p:spPr>
          </p:pic>
          <p:pic>
            <p:nvPicPr>
              <p:cNvPr id="17" name="Graphic 16" descr="Hammer with solid fill">
                <a:extLst>
                  <a:ext uri="{FF2B5EF4-FFF2-40B4-BE49-F238E27FC236}">
                    <a16:creationId xmlns:a16="http://schemas.microsoft.com/office/drawing/2014/main" id="{A893FBA1-A9A3-8508-44A1-3E6D5F384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533396" y="4041656"/>
                <a:ext cx="707177" cy="75386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A15385C9-93F6-3218-7BAD-F0633436D59F}"/>
                      </a:ext>
                    </a:extLst>
                  </p:cNvPr>
                  <p:cNvSpPr/>
                  <p:nvPr/>
                </p:nvSpPr>
                <p:spPr>
                  <a:xfrm>
                    <a:off x="7362391" y="3501126"/>
                    <a:ext cx="454082" cy="507867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6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A15385C9-93F6-3218-7BAD-F0633436D5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2391" y="3501126"/>
                    <a:ext cx="454082" cy="50786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47C15EE2-704B-7DE5-9C1C-D69A2904AE17}"/>
                      </a:ext>
                    </a:extLst>
                  </p:cNvPr>
                  <p:cNvSpPr/>
                  <p:nvPr/>
                </p:nvSpPr>
                <p:spPr>
                  <a:xfrm>
                    <a:off x="8620628" y="3380522"/>
                    <a:ext cx="454082" cy="507867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60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47C15EE2-704B-7DE5-9C1C-D69A2904AE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0628" y="3380522"/>
                    <a:ext cx="454082" cy="507867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1F508D00-BAEF-B53E-FD6D-293E87B804CE}"/>
                      </a:ext>
                    </a:extLst>
                  </p:cNvPr>
                  <p:cNvSpPr/>
                  <p:nvPr/>
                </p:nvSpPr>
                <p:spPr>
                  <a:xfrm>
                    <a:off x="8100314" y="4418589"/>
                    <a:ext cx="454082" cy="507867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oMath>
                      </m:oMathPara>
                    </a14:m>
                    <a:endParaRPr lang="en-GB" sz="60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1F508D00-BAEF-B53E-FD6D-293E87B804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0314" y="4418589"/>
                    <a:ext cx="454082" cy="50786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F5527F2-8EDB-6C87-677A-DF751899FF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19761" y="5036961"/>
                    <a:ext cx="1754947" cy="10032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600"/>
                      <a:t>Intervene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</m:oMath>
                    </a14:m>
                    <a:r>
                      <a:rPr lang="en-GB" sz="600"/>
                      <a:t> )</a:t>
                    </a:r>
                  </a:p>
                  <a:p>
                    <a:endParaRPr lang="en-GB" sz="60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F5527F2-8EDB-6C87-677A-DF751899FF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9761" y="5036961"/>
                    <a:ext cx="1754947" cy="100324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B5D7F5-001D-5AF2-E0FD-87C3DE27EE6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840379" y="607803"/>
                    <a:ext cx="2198827" cy="7980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600"/>
                      <a:t>Acquisition (</a:t>
                    </a:r>
                    <a14:m>
                      <m:oMath xmlns:m="http://schemas.openxmlformats.org/officeDocument/2006/math">
                        <m:r>
                          <a:rPr lang="en-GB" sz="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" b="0" i="1" smtClean="0">
                            <a:latin typeface="Cambria Math" panose="02040503050406030204" pitchFamily="18" charset="0"/>
                          </a:rPr>
                          <m:t>(⋅</m:t>
                        </m:r>
                      </m:oMath>
                    </a14:m>
                    <a:r>
                      <a:rPr lang="en-GB" sz="600"/>
                      <a:t>))</a:t>
                    </a:r>
                  </a:p>
                  <a:p>
                    <a:endParaRPr lang="en-GB" sz="60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B5D7F5-001D-5AF2-E0FD-87C3DE27EE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840379" y="607803"/>
                    <a:ext cx="2198827" cy="7980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0F68D03-B3E5-F4CC-6F3C-934978087712}"/>
                  </a:ext>
                </a:extLst>
              </p:cNvPr>
              <p:cNvGrpSpPr/>
              <p:nvPr/>
            </p:nvGrpSpPr>
            <p:grpSpPr>
              <a:xfrm>
                <a:off x="5085237" y="1103526"/>
                <a:ext cx="1722618" cy="1599162"/>
                <a:chOff x="4191760" y="837280"/>
                <a:chExt cx="2329180" cy="2072316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7F5985C-8FFB-A76E-67B3-9CE1356E79F7}"/>
                    </a:ext>
                  </a:extLst>
                </p:cNvPr>
                <p:cNvCxnSpPr/>
                <p:nvPr/>
              </p:nvCxnSpPr>
              <p:spPr>
                <a:xfrm>
                  <a:off x="4191761" y="837280"/>
                  <a:ext cx="0" cy="129941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B380B72-9FAE-8390-E842-E81FC99E4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91760" y="2136691"/>
                  <a:ext cx="23069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64673022-0C62-554B-D919-47F365D662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92872" y="2250169"/>
                      <a:ext cx="424930" cy="6500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60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64673022-0C62-554B-D919-47F365D662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92872" y="2250169"/>
                      <a:ext cx="424930" cy="65004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3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D0B9AFBD-BCF7-289A-687C-F91487B9CC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93916" y="2259553"/>
                      <a:ext cx="424930" cy="6500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60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D0B9AFBD-BCF7-289A-687C-F91487B9CC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93916" y="2259553"/>
                      <a:ext cx="424930" cy="65004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4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F07A15EC-1355-F2B4-343F-6CF440767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10" y="2250168"/>
                      <a:ext cx="424930" cy="6500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60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F07A15EC-1355-F2B4-343F-6CF4407670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96010" y="2250168"/>
                      <a:ext cx="424930" cy="65004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4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5B2B15F-6126-BB84-CC27-829A15916228}"/>
                    </a:ext>
                  </a:extLst>
                </p:cNvPr>
                <p:cNvSpPr txBox="1"/>
                <p:nvPr/>
              </p:nvSpPr>
              <p:spPr>
                <a:xfrm>
                  <a:off x="5494961" y="2259553"/>
                  <a:ext cx="424930" cy="650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00"/>
                    <a:t>…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26EBBA4-FD25-4627-FC46-32E38A856840}"/>
                    </a:ext>
                  </a:extLst>
                </p:cNvPr>
                <p:cNvSpPr/>
                <p:nvPr/>
              </p:nvSpPr>
              <p:spPr>
                <a:xfrm>
                  <a:off x="4364995" y="1318544"/>
                  <a:ext cx="211755" cy="81814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60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6F0496F1-6793-81AC-17EE-859B8066C673}"/>
                    </a:ext>
                  </a:extLst>
                </p:cNvPr>
                <p:cNvSpPr/>
                <p:nvPr/>
              </p:nvSpPr>
              <p:spPr>
                <a:xfrm>
                  <a:off x="4960213" y="1588172"/>
                  <a:ext cx="204071" cy="5485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6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1F77EE8-319F-1B6B-0ED0-063A0CCF17A9}"/>
                    </a:ext>
                  </a:extLst>
                </p:cNvPr>
                <p:cNvSpPr/>
                <p:nvPr/>
              </p:nvSpPr>
              <p:spPr>
                <a:xfrm>
                  <a:off x="6192457" y="981778"/>
                  <a:ext cx="204071" cy="115491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6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C518BA4-A285-5C6D-57C5-B6EA49B4AF5C}"/>
                    </a:ext>
                  </a:extLst>
                </p:cNvPr>
                <p:cNvSpPr txBox="1"/>
                <p:nvPr/>
              </p:nvSpPr>
              <p:spPr>
                <a:xfrm>
                  <a:off x="5492215" y="1634295"/>
                  <a:ext cx="424930" cy="650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00"/>
                    <a:t>…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39431C1-26D3-895B-57D2-F34D130D8278}"/>
                  </a:ext>
                </a:extLst>
              </p:cNvPr>
              <p:cNvGrpSpPr/>
              <p:nvPr/>
            </p:nvGrpSpPr>
            <p:grpSpPr>
              <a:xfrm>
                <a:off x="3540381" y="5122964"/>
                <a:ext cx="2360182" cy="1493034"/>
                <a:chOff x="3233479" y="5578146"/>
                <a:chExt cx="3178493" cy="1835588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CE06067-A598-937C-40D2-B09D612EF90A}"/>
                    </a:ext>
                  </a:extLst>
                </p:cNvPr>
                <p:cNvGrpSpPr/>
                <p:nvPr/>
              </p:nvGrpSpPr>
              <p:grpSpPr>
                <a:xfrm>
                  <a:off x="3243652" y="5769512"/>
                  <a:ext cx="1394121" cy="1335866"/>
                  <a:chOff x="4191755" y="837279"/>
                  <a:chExt cx="2306902" cy="262452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32EFF9CE-F7B0-2EE6-E7F9-9ECF72DD901A}"/>
                      </a:ext>
                    </a:extLst>
                  </p:cNvPr>
                  <p:cNvCxnSpPr/>
                  <p:nvPr/>
                </p:nvCxnSpPr>
                <p:spPr>
                  <a:xfrm>
                    <a:off x="4191755" y="837279"/>
                    <a:ext cx="0" cy="129941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A082C5A0-BE6F-FBCF-FC23-F909F2AC68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91755" y="2136689"/>
                    <a:ext cx="2306902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3068180D-59E5-B03D-5671-288D0469E3C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865" y="2250168"/>
                    <a:ext cx="424930" cy="12116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GB" sz="600"/>
                  </a:p>
                </p:txBody>
              </p: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8B1A3A-94BE-C054-0CF9-7CFFBAFF615F}"/>
                    </a:ext>
                  </a:extLst>
                </p:cNvPr>
                <p:cNvSpPr txBox="1"/>
                <p:nvPr/>
              </p:nvSpPr>
              <p:spPr>
                <a:xfrm>
                  <a:off x="3233479" y="6488663"/>
                  <a:ext cx="3178493" cy="925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00"/>
                    <a:t>Surrogate model</a:t>
                  </a:r>
                </a:p>
                <a:p>
                  <a:endParaRPr lang="en-GB" sz="600"/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9AF7C05-7573-7C39-DF8C-BE9F5E03E9E3}"/>
                    </a:ext>
                  </a:extLst>
                </p:cNvPr>
                <p:cNvGrpSpPr/>
                <p:nvPr/>
              </p:nvGrpSpPr>
              <p:grpSpPr>
                <a:xfrm>
                  <a:off x="3360751" y="5578146"/>
                  <a:ext cx="3051221" cy="938785"/>
                  <a:chOff x="3360752" y="5578150"/>
                  <a:chExt cx="3051221" cy="938787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A15322C-1557-CACE-FEDC-85A8FE768A8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61157" y="6049881"/>
                    <a:ext cx="1204618" cy="173255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354009C1-E63A-FE07-568F-F57671A49CD8}"/>
                      </a:ext>
                    </a:extLst>
                  </p:cNvPr>
                  <p:cNvGrpSpPr/>
                  <p:nvPr/>
                </p:nvGrpSpPr>
                <p:grpSpPr>
                  <a:xfrm rot="21303606">
                    <a:off x="3360752" y="5727961"/>
                    <a:ext cx="1531624" cy="427495"/>
                    <a:chOff x="771037" y="5252942"/>
                    <a:chExt cx="1531624" cy="427495"/>
                  </a:xfrm>
                </p:grpSpPr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050684CF-A51A-A044-F48B-BD9F269F059D}"/>
                        </a:ext>
                      </a:extLst>
                    </p:cNvPr>
                    <p:cNvSpPr/>
                    <p:nvPr/>
                  </p:nvSpPr>
                  <p:spPr>
                    <a:xfrm rot="20810120">
                      <a:off x="771037" y="5252942"/>
                      <a:ext cx="1531624" cy="427495"/>
                    </a:xfrm>
                    <a:prstGeom prst="rect">
                      <a:avLst/>
                    </a:prstGeom>
                    <a:solidFill>
                      <a:schemeClr val="accent3">
                        <a:alpha val="1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600"/>
                    </a:p>
                  </p:txBody>
                </p: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98E770CE-7419-481D-47AD-AC06597576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02896" y="5316606"/>
                      <a:ext cx="1491916" cy="34651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0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845FF354-B2E8-4FCB-34D7-93456A5A80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54874" y="5900221"/>
                        <a:ext cx="1606749" cy="6167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m:oMathPara>
                        </a14:m>
                        <a:endParaRPr lang="en-GB" sz="600"/>
                      </a:p>
                    </p:txBody>
                  </p:sp>
                </mc:Choice>
                <mc:Fallback xmlns="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845FF354-B2E8-4FCB-34D7-93456A5A800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4874" y="5900221"/>
                        <a:ext cx="1606749" cy="616716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E1349876-E79C-92BE-285C-D5FA03A0EF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462" y="5578150"/>
                        <a:ext cx="1519511" cy="61365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GB" sz="600"/>
                      </a:p>
                    </p:txBody>
                  </p:sp>
                </mc:Choice>
                <mc:Fallback xmlns="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E1349876-E79C-92BE-285C-D5FA03A0EF1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462" y="5578150"/>
                        <a:ext cx="1519511" cy="613657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4397271-F0FC-8202-8D8F-5D54083A1386}"/>
                  </a:ext>
                </a:extLst>
              </p:cNvPr>
              <p:cNvGrpSpPr/>
              <p:nvPr/>
            </p:nvGrpSpPr>
            <p:grpSpPr>
              <a:xfrm>
                <a:off x="3057556" y="3605403"/>
                <a:ext cx="3151464" cy="1776292"/>
                <a:chOff x="2942190" y="3816616"/>
                <a:chExt cx="4244126" cy="2183835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55011EB8-8E1C-3573-3D83-6B9687B9BEE0}"/>
                    </a:ext>
                  </a:extLst>
                </p:cNvPr>
                <p:cNvGrpSpPr/>
                <p:nvPr/>
              </p:nvGrpSpPr>
              <p:grpSpPr>
                <a:xfrm>
                  <a:off x="2942190" y="4379086"/>
                  <a:ext cx="1269821" cy="436212"/>
                  <a:chOff x="3982780" y="4512911"/>
                  <a:chExt cx="1269820" cy="43621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Oval 42">
                        <a:extLst>
                          <a:ext uri="{FF2B5EF4-FFF2-40B4-BE49-F238E27FC236}">
                            <a16:creationId xmlns:a16="http://schemas.microsoft.com/office/drawing/2014/main" id="{9C8585A8-A3D4-4931-4BE4-59A4028A3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Oval 42">
                        <a:extLst>
                          <a:ext uri="{FF2B5EF4-FFF2-40B4-BE49-F238E27FC236}">
                            <a16:creationId xmlns:a16="http://schemas.microsoft.com/office/drawing/2014/main" id="{9C8585A8-A3D4-4931-4BE4-59A4028A35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blipFill>
                        <a:blip r:embed="rId17"/>
                        <a:stretch>
                          <a:fillRect l="-8333"/>
                        </a:stretch>
                      </a:blipFill>
                      <a:ln w="28575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F4AD89B-E104-8ED8-59EA-FA176DF2441C}"/>
                      </a:ext>
                    </a:extLst>
                  </p:cNvPr>
                  <p:cNvSpPr/>
                  <p:nvPr/>
                </p:nvSpPr>
                <p:spPr>
                  <a:xfrm>
                    <a:off x="4817383" y="4512911"/>
                    <a:ext cx="435217" cy="43621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Y</a:t>
                    </a:r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18C6359-542D-CA71-E898-51C4EA824F9D}"/>
                      </a:ext>
                    </a:extLst>
                  </p:cNvPr>
                  <p:cNvCxnSpPr/>
                  <p:nvPr/>
                </p:nvCxnSpPr>
                <p:spPr>
                  <a:xfrm>
                    <a:off x="4417997" y="4731017"/>
                    <a:ext cx="39938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BF99549-13F1-3B54-44E7-446661F1D167}"/>
                    </a:ext>
                  </a:extLst>
                </p:cNvPr>
                <p:cNvGrpSpPr/>
                <p:nvPr/>
              </p:nvGrpSpPr>
              <p:grpSpPr>
                <a:xfrm>
                  <a:off x="3585564" y="3816616"/>
                  <a:ext cx="1269821" cy="436212"/>
                  <a:chOff x="3982780" y="4512911"/>
                  <a:chExt cx="1269820" cy="43621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>
                        <a:extLst>
                          <a:ext uri="{FF2B5EF4-FFF2-40B4-BE49-F238E27FC236}">
                            <a16:creationId xmlns:a16="http://schemas.microsoft.com/office/drawing/2014/main" id="{2BD22B40-059A-ED7C-0DDE-5670CB3ED8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>
                        <a:extLst>
                          <a:ext uri="{FF2B5EF4-FFF2-40B4-BE49-F238E27FC236}">
                            <a16:creationId xmlns:a16="http://schemas.microsoft.com/office/drawing/2014/main" id="{2BD22B40-059A-ED7C-0DDE-5670CB3ED8E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blipFill>
                        <a:blip r:embed="rId18"/>
                        <a:stretch>
                          <a:fillRect l="-4167"/>
                        </a:stretch>
                      </a:blipFill>
                      <a:ln w="28575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42A80211-7DA8-ACA0-C719-19EC2367CD8F}"/>
                      </a:ext>
                    </a:extLst>
                  </p:cNvPr>
                  <p:cNvSpPr/>
                  <p:nvPr/>
                </p:nvSpPr>
                <p:spPr>
                  <a:xfrm>
                    <a:off x="4817383" y="4512911"/>
                    <a:ext cx="435217" cy="43621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Y</a:t>
                    </a:r>
                  </a:p>
                </p:txBody>
              </p: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47C6E1A4-DF49-E63F-C05E-D268F99F120A}"/>
                      </a:ext>
                    </a:extLst>
                  </p:cNvPr>
                  <p:cNvCxnSpPr/>
                  <p:nvPr/>
                </p:nvCxnSpPr>
                <p:spPr>
                  <a:xfrm>
                    <a:off x="4417997" y="4731017"/>
                    <a:ext cx="39938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9B6B3FC-849B-4166-4644-E6BD3285ECC9}"/>
                    </a:ext>
                  </a:extLst>
                </p:cNvPr>
                <p:cNvGrpSpPr/>
                <p:nvPr/>
              </p:nvGrpSpPr>
              <p:grpSpPr>
                <a:xfrm>
                  <a:off x="4497873" y="4512910"/>
                  <a:ext cx="1269821" cy="436212"/>
                  <a:chOff x="3982780" y="4512911"/>
                  <a:chExt cx="1269820" cy="43621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E1FCFADC-CBE1-1CE0-23BB-E86880FE5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E1FCFADC-CBE1-1CE0-23BB-E86880FE50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blipFill>
                        <a:blip r:embed="rId19"/>
                        <a:stretch>
                          <a:fillRect l="-13043"/>
                        </a:stretch>
                      </a:blipFill>
                      <a:ln w="28575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5B127FB-8358-D415-B1E5-F7F90647A1F5}"/>
                      </a:ext>
                    </a:extLst>
                  </p:cNvPr>
                  <p:cNvSpPr/>
                  <p:nvPr/>
                </p:nvSpPr>
                <p:spPr>
                  <a:xfrm>
                    <a:off x="4817383" y="4512911"/>
                    <a:ext cx="435217" cy="43621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Y</a:t>
                    </a:r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DEADF00-9193-246F-B900-54179AAB2252}"/>
                      </a:ext>
                    </a:extLst>
                  </p:cNvPr>
                  <p:cNvCxnSpPr/>
                  <p:nvPr/>
                </p:nvCxnSpPr>
                <p:spPr>
                  <a:xfrm>
                    <a:off x="4417997" y="4731017"/>
                    <a:ext cx="39938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EB19EC5-9BEA-4E4A-AD53-E2C23EED66D0}"/>
                    </a:ext>
                  </a:extLst>
                </p:cNvPr>
                <p:cNvSpPr txBox="1"/>
                <p:nvPr/>
              </p:nvSpPr>
              <p:spPr>
                <a:xfrm>
                  <a:off x="3585564" y="5075379"/>
                  <a:ext cx="3600752" cy="925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00"/>
                    <a:t>Causal Hypothesis</a:t>
                  </a:r>
                </a:p>
                <a:p>
                  <a:endParaRPr lang="en-GB" sz="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D437A0BE-E2C4-6E33-EE85-40DB62169F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74692" y="5295380"/>
                      <a:ext cx="657097" cy="6167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GB" sz="60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D437A0BE-E2C4-6E33-EE85-40DB62169F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4692" y="5295380"/>
                      <a:ext cx="657097" cy="616714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Arrow: Right 87">
                <a:extLst>
                  <a:ext uri="{FF2B5EF4-FFF2-40B4-BE49-F238E27FC236}">
                    <a16:creationId xmlns:a16="http://schemas.microsoft.com/office/drawing/2014/main" id="{E6AD1D72-D33A-1933-7665-1E3E5DA90D28}"/>
                  </a:ext>
                </a:extLst>
              </p:cNvPr>
              <p:cNvSpPr/>
              <p:nvPr/>
            </p:nvSpPr>
            <p:spPr>
              <a:xfrm>
                <a:off x="9552446" y="2691000"/>
                <a:ext cx="639192" cy="914400"/>
              </a:xfrm>
              <a:prstGeom prst="rightArrow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4A152C5-DF12-1BE7-B276-D467441817A4}"/>
                      </a:ext>
                    </a:extLst>
                  </p:cNvPr>
                  <p:cNvSpPr/>
                  <p:nvPr/>
                </p:nvSpPr>
                <p:spPr>
                  <a:xfrm>
                    <a:off x="10473629" y="2894267"/>
                    <a:ext cx="454082" cy="507867"/>
                  </a:xfrm>
                  <a:prstGeom prst="ellipse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GB" sz="600"/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4A152C5-DF12-1BE7-B276-D467441817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73629" y="2894267"/>
                    <a:ext cx="454082" cy="507867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803A30AE-DC8E-FB2B-34EA-35C025F33DC9}"/>
                      </a:ext>
                    </a:extLst>
                  </p:cNvPr>
                  <p:cNvSpPr/>
                  <p:nvPr/>
                </p:nvSpPr>
                <p:spPr>
                  <a:xfrm>
                    <a:off x="11207789" y="2894267"/>
                    <a:ext cx="454082" cy="507867"/>
                  </a:xfrm>
                  <a:prstGeom prst="ellipse">
                    <a:avLst/>
                  </a:prstGeom>
                  <a:solidFill>
                    <a:schemeClr val="bg2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GB" sz="600"/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803A30AE-DC8E-FB2B-34EA-35C025F33D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7789" y="2894267"/>
                    <a:ext cx="454082" cy="507867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Freeform 89">
                <a:extLst>
                  <a:ext uri="{FF2B5EF4-FFF2-40B4-BE49-F238E27FC236}">
                    <a16:creationId xmlns:a16="http://schemas.microsoft.com/office/drawing/2014/main" id="{BCE57E0B-9314-A22D-E512-2BB5344DAF1E}"/>
                  </a:ext>
                </a:extLst>
              </p:cNvPr>
              <p:cNvSpPr/>
              <p:nvPr/>
            </p:nvSpPr>
            <p:spPr>
              <a:xfrm rot="20488798">
                <a:off x="7447093" y="1341579"/>
                <a:ext cx="902955" cy="1555268"/>
              </a:xfrm>
              <a:custGeom>
                <a:avLst/>
                <a:gdLst>
                  <a:gd name="connsiteX0" fmla="*/ 101553 w 902955"/>
                  <a:gd name="connsiteY0" fmla="*/ 0 h 1555268"/>
                  <a:gd name="connsiteX1" fmla="*/ 158262 w 902955"/>
                  <a:gd name="connsiteY1" fmla="*/ 41170 h 1555268"/>
                  <a:gd name="connsiteX2" fmla="*/ 743049 w 902955"/>
                  <a:gd name="connsiteY2" fmla="*/ 1248995 h 1555268"/>
                  <a:gd name="connsiteX3" fmla="*/ 902955 w 902955"/>
                  <a:gd name="connsiteY3" fmla="*/ 1248994 h 1555268"/>
                  <a:gd name="connsiteX4" fmla="*/ 600745 w 902955"/>
                  <a:gd name="connsiteY4" fmla="*/ 1555268 h 1555268"/>
                  <a:gd name="connsiteX5" fmla="*/ 260932 w 902955"/>
                  <a:gd name="connsiteY5" fmla="*/ 1248994 h 1555268"/>
                  <a:gd name="connsiteX6" fmla="*/ 420987 w 902955"/>
                  <a:gd name="connsiteY6" fmla="*/ 1248994 h 1555268"/>
                  <a:gd name="connsiteX7" fmla="*/ 56778 w 902955"/>
                  <a:gd name="connsiteY7" fmla="*/ 355543 h 1555268"/>
                  <a:gd name="connsiteX8" fmla="*/ 0 w 902955"/>
                  <a:gd name="connsiteY8" fmla="*/ 303156 h 155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2955" h="1555268">
                    <a:moveTo>
                      <a:pt x="101553" y="0"/>
                    </a:moveTo>
                    <a:lnTo>
                      <a:pt x="158262" y="41170"/>
                    </a:lnTo>
                    <a:cubicBezTo>
                      <a:pt x="453692" y="276401"/>
                      <a:pt x="678292" y="708607"/>
                      <a:pt x="743049" y="1248995"/>
                    </a:cubicBezTo>
                    <a:lnTo>
                      <a:pt x="902955" y="1248994"/>
                    </a:lnTo>
                    <a:lnTo>
                      <a:pt x="600745" y="1555268"/>
                    </a:lnTo>
                    <a:lnTo>
                      <a:pt x="260932" y="1248994"/>
                    </a:lnTo>
                    <a:lnTo>
                      <a:pt x="420987" y="1248994"/>
                    </a:lnTo>
                    <a:cubicBezTo>
                      <a:pt x="371306" y="858603"/>
                      <a:pt x="234791" y="546404"/>
                      <a:pt x="56778" y="355543"/>
                    </a:cubicBezTo>
                    <a:lnTo>
                      <a:pt x="0" y="303156"/>
                    </a:ln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600"/>
              </a:p>
            </p:txBody>
          </p:sp>
          <p:sp>
            <p:nvSpPr>
              <p:cNvPr id="30" name="Freeform 90">
                <a:extLst>
                  <a:ext uri="{FF2B5EF4-FFF2-40B4-BE49-F238E27FC236}">
                    <a16:creationId xmlns:a16="http://schemas.microsoft.com/office/drawing/2014/main" id="{05DC92F1-4E90-3692-31D7-0EE3388727C7}"/>
                  </a:ext>
                </a:extLst>
              </p:cNvPr>
              <p:cNvSpPr/>
              <p:nvPr/>
            </p:nvSpPr>
            <p:spPr>
              <a:xfrm rot="6395686">
                <a:off x="5944554" y="4912099"/>
                <a:ext cx="1050332" cy="1721703"/>
              </a:xfrm>
              <a:custGeom>
                <a:avLst/>
                <a:gdLst>
                  <a:gd name="connsiteX0" fmla="*/ 291163 w 933187"/>
                  <a:gd name="connsiteY0" fmla="*/ 1170630 h 1476904"/>
                  <a:gd name="connsiteX1" fmla="*/ 451218 w 933187"/>
                  <a:gd name="connsiteY1" fmla="*/ 1170630 h 1476904"/>
                  <a:gd name="connsiteX2" fmla="*/ 87010 w 933187"/>
                  <a:gd name="connsiteY2" fmla="*/ 277179 h 1476904"/>
                  <a:gd name="connsiteX3" fmla="*/ 0 w 933187"/>
                  <a:gd name="connsiteY3" fmla="*/ 196899 h 1476904"/>
                  <a:gd name="connsiteX4" fmla="*/ 227854 w 933187"/>
                  <a:gd name="connsiteY4" fmla="*/ 0 h 1476904"/>
                  <a:gd name="connsiteX5" fmla="*/ 329894 w 933187"/>
                  <a:gd name="connsiteY5" fmla="*/ 96425 h 1476904"/>
                  <a:gd name="connsiteX6" fmla="*/ 773280 w 933187"/>
                  <a:gd name="connsiteY6" fmla="*/ 1170631 h 1476904"/>
                  <a:gd name="connsiteX7" fmla="*/ 933187 w 933187"/>
                  <a:gd name="connsiteY7" fmla="*/ 1170630 h 1476904"/>
                  <a:gd name="connsiteX8" fmla="*/ 630977 w 933187"/>
                  <a:gd name="connsiteY8" fmla="*/ 1476904 h 1476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3187" h="1476904">
                    <a:moveTo>
                      <a:pt x="291163" y="1170630"/>
                    </a:moveTo>
                    <a:lnTo>
                      <a:pt x="451218" y="1170630"/>
                    </a:lnTo>
                    <a:cubicBezTo>
                      <a:pt x="401537" y="780239"/>
                      <a:pt x="265022" y="468039"/>
                      <a:pt x="87010" y="277179"/>
                    </a:cubicBezTo>
                    <a:lnTo>
                      <a:pt x="0" y="196899"/>
                    </a:lnTo>
                    <a:lnTo>
                      <a:pt x="227854" y="0"/>
                    </a:lnTo>
                    <a:lnTo>
                      <a:pt x="329894" y="96425"/>
                    </a:lnTo>
                    <a:cubicBezTo>
                      <a:pt x="554351" y="345111"/>
                      <a:pt x="719317" y="720308"/>
                      <a:pt x="773280" y="1170631"/>
                    </a:cubicBezTo>
                    <a:lnTo>
                      <a:pt x="933187" y="1170630"/>
                    </a:lnTo>
                    <a:lnTo>
                      <a:pt x="630977" y="1476904"/>
                    </a:ln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600"/>
              </a:p>
            </p:txBody>
          </p:sp>
          <p:sp>
            <p:nvSpPr>
              <p:cNvPr id="31" name="Freeform 91">
                <a:extLst>
                  <a:ext uri="{FF2B5EF4-FFF2-40B4-BE49-F238E27FC236}">
                    <a16:creationId xmlns:a16="http://schemas.microsoft.com/office/drawing/2014/main" id="{626C57B6-F881-29F8-2F57-D2D5B1AE63E9}"/>
                  </a:ext>
                </a:extLst>
              </p:cNvPr>
              <p:cNvSpPr/>
              <p:nvPr/>
            </p:nvSpPr>
            <p:spPr>
              <a:xfrm rot="13652955">
                <a:off x="3506505" y="1717961"/>
                <a:ext cx="848593" cy="1573648"/>
              </a:xfrm>
              <a:custGeom>
                <a:avLst/>
                <a:gdLst>
                  <a:gd name="connsiteX0" fmla="*/ 848593 w 848593"/>
                  <a:gd name="connsiteY0" fmla="*/ 1157944 h 1464218"/>
                  <a:gd name="connsiteX1" fmla="*/ 546383 w 848593"/>
                  <a:gd name="connsiteY1" fmla="*/ 1464218 h 1464218"/>
                  <a:gd name="connsiteX2" fmla="*/ 206570 w 848593"/>
                  <a:gd name="connsiteY2" fmla="*/ 1157944 h 1464218"/>
                  <a:gd name="connsiteX3" fmla="*/ 366625 w 848593"/>
                  <a:gd name="connsiteY3" fmla="*/ 1157944 h 1464218"/>
                  <a:gd name="connsiteX4" fmla="*/ 2416 w 848593"/>
                  <a:gd name="connsiteY4" fmla="*/ 264493 h 1464218"/>
                  <a:gd name="connsiteX5" fmla="*/ 0 w 848593"/>
                  <a:gd name="connsiteY5" fmla="*/ 262264 h 1464218"/>
                  <a:gd name="connsiteX6" fmla="*/ 161294 w 848593"/>
                  <a:gd name="connsiteY6" fmla="*/ 0 h 1464218"/>
                  <a:gd name="connsiteX7" fmla="*/ 176230 w 848593"/>
                  <a:gd name="connsiteY7" fmla="*/ 12980 h 1464218"/>
                  <a:gd name="connsiteX8" fmla="*/ 688687 w 848593"/>
                  <a:gd name="connsiteY8" fmla="*/ 1157945 h 146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8593" h="1464218">
                    <a:moveTo>
                      <a:pt x="848593" y="1157944"/>
                    </a:moveTo>
                    <a:lnTo>
                      <a:pt x="546383" y="1464218"/>
                    </a:lnTo>
                    <a:lnTo>
                      <a:pt x="206570" y="1157944"/>
                    </a:lnTo>
                    <a:lnTo>
                      <a:pt x="366625" y="1157944"/>
                    </a:lnTo>
                    <a:cubicBezTo>
                      <a:pt x="316943" y="767553"/>
                      <a:pt x="180429" y="455353"/>
                      <a:pt x="2416" y="264493"/>
                    </a:cubicBezTo>
                    <a:lnTo>
                      <a:pt x="0" y="262264"/>
                    </a:lnTo>
                    <a:lnTo>
                      <a:pt x="161294" y="0"/>
                    </a:lnTo>
                    <a:lnTo>
                      <a:pt x="176230" y="12980"/>
                    </a:lnTo>
                    <a:cubicBezTo>
                      <a:pt x="435654" y="258137"/>
                      <a:pt x="629326" y="662590"/>
                      <a:pt x="688687" y="1157945"/>
                    </a:cubicBez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600"/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BDDC708-E1D6-23FF-6CAD-042F6057A951}"/>
              </a:ext>
            </a:extLst>
          </p:cNvPr>
          <p:cNvSpPr txBox="1"/>
          <p:nvPr/>
        </p:nvSpPr>
        <p:spPr>
          <a:xfrm>
            <a:off x="1801091" y="2854036"/>
            <a:ext cx="3352654" cy="13472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Showed that learning the</a:t>
            </a: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 direct parents</a:t>
            </a:r>
            <a:r>
              <a:rPr lang="en-GB" sz="1400">
                <a:solidFill>
                  <a:schemeClr val="tx1"/>
                </a:solidFill>
              </a:rPr>
              <a:t> is </a:t>
            </a: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sufficient</a:t>
            </a:r>
            <a:r>
              <a:rPr lang="en-GB" sz="1400">
                <a:solidFill>
                  <a:schemeClr val="tx1"/>
                </a:solidFill>
              </a:rPr>
              <a:t> for optimization</a:t>
            </a:r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400"/>
              <a:t>Derived </a:t>
            </a: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expression</a:t>
            </a:r>
            <a:r>
              <a:rPr lang="en-GB" sz="1400"/>
              <a:t> for the </a:t>
            </a: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posterior distribution</a:t>
            </a:r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Validated </a:t>
            </a:r>
            <a:r>
              <a:rPr lang="en-GB" sz="1400"/>
              <a:t>the results</a:t>
            </a:r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DB45BD-CB05-35F0-7177-47DEAF83ACB8}"/>
              </a:ext>
            </a:extLst>
          </p:cNvPr>
          <p:cNvSpPr txBox="1"/>
          <p:nvPr/>
        </p:nvSpPr>
        <p:spPr>
          <a:xfrm>
            <a:off x="6997583" y="2604825"/>
            <a:ext cx="3182292" cy="13192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GB" sz="14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Validate on </a:t>
            </a:r>
            <a:r>
              <a:rPr lang="en-GB" sz="1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real-world experiments</a:t>
            </a:r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Extend to </a:t>
            </a:r>
            <a:r>
              <a:rPr lang="en-GB" sz="1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discrete</a:t>
            </a:r>
            <a:r>
              <a:rPr lang="en-GB" sz="1400" dirty="0">
                <a:solidFill>
                  <a:schemeClr val="tx1"/>
                </a:solidFill>
              </a:rPr>
              <a:t> interventions</a:t>
            </a:r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Setup </a:t>
            </a:r>
            <a:r>
              <a:rPr lang="en-GB" sz="1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end-to-end</a:t>
            </a:r>
            <a:r>
              <a:rPr lang="en-GB" sz="1400" dirty="0"/>
              <a:t> benchmarking </a:t>
            </a:r>
            <a:r>
              <a:rPr lang="en-GB" sz="1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12466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F5C78-8499-3D56-A6D0-D7A5D3FBB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64E7-7223-70FA-7397-66E18D029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A2217-036C-E42E-3ECD-489922288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00" y="5789613"/>
            <a:ext cx="6763058" cy="739775"/>
          </a:xfrm>
        </p:spPr>
        <p:txBody>
          <a:bodyPr/>
          <a:lstStyle/>
          <a:p>
            <a:r>
              <a:rPr lang="en-US"/>
              <a:t>Causal Bayesian Optimization with Unknown Causal Graphs</a:t>
            </a:r>
          </a:p>
          <a:p>
            <a:r>
              <a:rPr lang="en-US"/>
              <a:t>September 2024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E0A0DD-ADDF-CFB3-453F-5FBA22486998}"/>
              </a:ext>
            </a:extLst>
          </p:cNvPr>
          <p:cNvGrpSpPr/>
          <p:nvPr/>
        </p:nvGrpSpPr>
        <p:grpSpPr>
          <a:xfrm>
            <a:off x="5607523" y="3008704"/>
            <a:ext cx="4191209" cy="2469665"/>
            <a:chOff x="212313" y="-92573"/>
            <a:chExt cx="12075510" cy="67085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3E65F1-BB2E-5D57-804C-3CDF6925F04C}"/>
                </a:ext>
              </a:extLst>
            </p:cNvPr>
            <p:cNvSpPr txBox="1"/>
            <p:nvPr/>
          </p:nvSpPr>
          <p:spPr>
            <a:xfrm>
              <a:off x="10427455" y="3567249"/>
              <a:ext cx="1860368" cy="100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/>
                <a:t>Optimal intervention</a:t>
              </a:r>
            </a:p>
            <a:p>
              <a:endParaRPr lang="en-GB" sz="60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518CA8-9EE7-8311-B4C0-091327E7D00B}"/>
                </a:ext>
              </a:extLst>
            </p:cNvPr>
            <p:cNvGrpSpPr/>
            <p:nvPr/>
          </p:nvGrpSpPr>
          <p:grpSpPr>
            <a:xfrm>
              <a:off x="212313" y="-92573"/>
              <a:ext cx="11449558" cy="6708571"/>
              <a:chOff x="212313" y="-92573"/>
              <a:chExt cx="11449558" cy="6708571"/>
            </a:xfrm>
          </p:grpSpPr>
          <p:pic>
            <p:nvPicPr>
              <p:cNvPr id="7" name="Graphic 6" descr="Earth globe: Africa and Europe with solid fill">
                <a:extLst>
                  <a:ext uri="{FF2B5EF4-FFF2-40B4-BE49-F238E27FC236}">
                    <a16:creationId xmlns:a16="http://schemas.microsoft.com/office/drawing/2014/main" id="{DF64398C-2C05-436E-5720-582964E62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2313" y="2365648"/>
                <a:ext cx="1565104" cy="156510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4F1DBA-61B1-398C-4869-F06D456571F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313" y="3930753"/>
                    <a:ext cx="2849733" cy="10032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600"/>
                      <a:t>Observational data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oMath>
                    </a14:m>
                    <a:r>
                      <a:rPr lang="en-GB" sz="600"/>
                      <a:t> )</a:t>
                    </a:r>
                  </a:p>
                  <a:p>
                    <a:endParaRPr lang="en-GB" sz="6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4F1DBA-61B1-398C-4869-F06D45657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313" y="3930753"/>
                    <a:ext cx="2849733" cy="100324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Arrow: Right 14">
                <a:extLst>
                  <a:ext uri="{FF2B5EF4-FFF2-40B4-BE49-F238E27FC236}">
                    <a16:creationId xmlns:a16="http://schemas.microsoft.com/office/drawing/2014/main" id="{7339E830-978F-1F3D-0C3A-2F03083E3001}"/>
                  </a:ext>
                </a:extLst>
              </p:cNvPr>
              <p:cNvSpPr/>
              <p:nvPr/>
            </p:nvSpPr>
            <p:spPr>
              <a:xfrm>
                <a:off x="2067781" y="2691000"/>
                <a:ext cx="639192" cy="914400"/>
              </a:xfrm>
              <a:prstGeom prst="rightArrow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600"/>
              </a:p>
            </p:txBody>
          </p:sp>
          <p:pic>
            <p:nvPicPr>
              <p:cNvPr id="10" name="Graphic 9" descr="Hammer with solid fill">
                <a:extLst>
                  <a:ext uri="{FF2B5EF4-FFF2-40B4-BE49-F238E27FC236}">
                    <a16:creationId xmlns:a16="http://schemas.microsoft.com/office/drawing/2014/main" id="{74E7F4D6-9B47-D5C6-C952-AD8429C95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63985" y="2933841"/>
                <a:ext cx="707177" cy="753865"/>
              </a:xfrm>
              <a:prstGeom prst="rect">
                <a:avLst/>
              </a:prstGeom>
            </p:spPr>
          </p:pic>
          <p:pic>
            <p:nvPicPr>
              <p:cNvPr id="11" name="Graphic 10" descr="Hammer with solid fill">
                <a:extLst>
                  <a:ext uri="{FF2B5EF4-FFF2-40B4-BE49-F238E27FC236}">
                    <a16:creationId xmlns:a16="http://schemas.microsoft.com/office/drawing/2014/main" id="{1637B6F6-A6A9-74F0-6503-66A42AD34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759224" y="3128259"/>
                <a:ext cx="707177" cy="753865"/>
              </a:xfrm>
              <a:prstGeom prst="rect">
                <a:avLst/>
              </a:prstGeom>
            </p:spPr>
          </p:pic>
          <p:pic>
            <p:nvPicPr>
              <p:cNvPr id="12" name="Graphic 11" descr="Hammer with solid fill">
                <a:extLst>
                  <a:ext uri="{FF2B5EF4-FFF2-40B4-BE49-F238E27FC236}">
                    <a16:creationId xmlns:a16="http://schemas.microsoft.com/office/drawing/2014/main" id="{97403EA1-893F-73EE-6F59-1B28C4E52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33396" y="4041656"/>
                <a:ext cx="707177" cy="75386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53D8F6A-E567-8838-26AF-5A865C0C3731}"/>
                      </a:ext>
                    </a:extLst>
                  </p:cNvPr>
                  <p:cNvSpPr/>
                  <p:nvPr/>
                </p:nvSpPr>
                <p:spPr>
                  <a:xfrm>
                    <a:off x="7362391" y="3501126"/>
                    <a:ext cx="454082" cy="507867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600" i="1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53D8F6A-E567-8838-26AF-5A865C0C37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2391" y="3501126"/>
                    <a:ext cx="454082" cy="507867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6F205A3-C478-E787-2EAB-33A4AB8536EE}"/>
                      </a:ext>
                    </a:extLst>
                  </p:cNvPr>
                  <p:cNvSpPr/>
                  <p:nvPr/>
                </p:nvSpPr>
                <p:spPr>
                  <a:xfrm>
                    <a:off x="8620628" y="3380522"/>
                    <a:ext cx="454082" cy="507867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600"/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6F205A3-C478-E787-2EAB-33A4AB8536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0628" y="3380522"/>
                    <a:ext cx="454082" cy="50786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846E4C53-38A0-2A62-9C6F-9415B3D3D2CC}"/>
                      </a:ext>
                    </a:extLst>
                  </p:cNvPr>
                  <p:cNvSpPr/>
                  <p:nvPr/>
                </p:nvSpPr>
                <p:spPr>
                  <a:xfrm>
                    <a:off x="8100314" y="4418589"/>
                    <a:ext cx="454082" cy="507867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oMath>
                      </m:oMathPara>
                    </a14:m>
                    <a:endParaRPr lang="en-GB" sz="600"/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846E4C53-38A0-2A62-9C6F-9415B3D3D2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0314" y="4418589"/>
                    <a:ext cx="454082" cy="507867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9616A37-66CD-832C-43B3-6EBC990D1D95}"/>
                      </a:ext>
                    </a:extLst>
                  </p:cNvPr>
                  <p:cNvSpPr txBox="1"/>
                  <p:nvPr/>
                </p:nvSpPr>
                <p:spPr>
                  <a:xfrm>
                    <a:off x="7319761" y="5036961"/>
                    <a:ext cx="1754947" cy="10032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600"/>
                      <a:t>Intervene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</m:oMath>
                    </a14:m>
                    <a:r>
                      <a:rPr lang="en-GB" sz="600"/>
                      <a:t> )</a:t>
                    </a:r>
                  </a:p>
                  <a:p>
                    <a:endParaRPr lang="en-GB" sz="60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9616A37-66CD-832C-43B3-6EBC990D1D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9761" y="5036961"/>
                    <a:ext cx="1754947" cy="100324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A59A29A-D108-86DB-5E7E-C3EBDD1599B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840379" y="607803"/>
                    <a:ext cx="2198827" cy="7980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600"/>
                      <a:t>Acquisition (</a:t>
                    </a:r>
                    <a14:m>
                      <m:oMath xmlns:m="http://schemas.openxmlformats.org/officeDocument/2006/math">
                        <m:r>
                          <a:rPr lang="en-GB" sz="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" b="0" i="1" smtClean="0">
                            <a:latin typeface="Cambria Math" panose="02040503050406030204" pitchFamily="18" charset="0"/>
                          </a:rPr>
                          <m:t>(⋅</m:t>
                        </m:r>
                      </m:oMath>
                    </a14:m>
                    <a:r>
                      <a:rPr lang="en-GB" sz="600"/>
                      <a:t>))</a:t>
                    </a:r>
                  </a:p>
                  <a:p>
                    <a:endParaRPr lang="en-GB" sz="60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A59A29A-D108-86DB-5E7E-C3EBDD159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840379" y="607803"/>
                    <a:ext cx="2198827" cy="7980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6612968-5499-BD9A-104F-4EF586D4BFE3}"/>
                  </a:ext>
                </a:extLst>
              </p:cNvPr>
              <p:cNvGrpSpPr/>
              <p:nvPr/>
            </p:nvGrpSpPr>
            <p:grpSpPr>
              <a:xfrm>
                <a:off x="5085237" y="1103526"/>
                <a:ext cx="1722618" cy="1599162"/>
                <a:chOff x="4191760" y="837280"/>
                <a:chExt cx="2329180" cy="2072316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5942603-3D59-AEA4-1253-AEA11A6FAEDD}"/>
                    </a:ext>
                  </a:extLst>
                </p:cNvPr>
                <p:cNvCxnSpPr/>
                <p:nvPr/>
              </p:nvCxnSpPr>
              <p:spPr>
                <a:xfrm>
                  <a:off x="4191761" y="837280"/>
                  <a:ext cx="0" cy="129941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471D65E-BD89-07E6-9577-8A69EECE3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91760" y="2136691"/>
                  <a:ext cx="23069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B5ED3363-E22E-941E-4062-3094F32978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92872" y="2250169"/>
                      <a:ext cx="424930" cy="6500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60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B5ED3363-E22E-941E-4062-3094F32978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92872" y="2250169"/>
                      <a:ext cx="424930" cy="65004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4705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DAE5C31D-48BA-5B34-2E9E-9DAE1D8CCA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93916" y="2259553"/>
                      <a:ext cx="424930" cy="6500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60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DAE5C31D-48BA-5B34-2E9E-9DAE1D8CCA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93916" y="2259553"/>
                      <a:ext cx="424930" cy="65004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3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00B05729-75FC-761D-41DB-05A49C14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10" y="2250168"/>
                      <a:ext cx="424930" cy="6500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60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00B05729-75FC-761D-41DB-05A49C14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96010" y="2250168"/>
                      <a:ext cx="424930" cy="65004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r="-5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89C43BC-94BB-0758-138A-270962CEC868}"/>
                    </a:ext>
                  </a:extLst>
                </p:cNvPr>
                <p:cNvSpPr txBox="1"/>
                <p:nvPr/>
              </p:nvSpPr>
              <p:spPr>
                <a:xfrm>
                  <a:off x="5494961" y="2259553"/>
                  <a:ext cx="424930" cy="650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00"/>
                    <a:t>…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DBC9809-9DC3-9A61-F961-37F0B802E65D}"/>
                    </a:ext>
                  </a:extLst>
                </p:cNvPr>
                <p:cNvSpPr/>
                <p:nvPr/>
              </p:nvSpPr>
              <p:spPr>
                <a:xfrm>
                  <a:off x="4364995" y="1318544"/>
                  <a:ext cx="211755" cy="81814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60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1CC4E542-BAEC-E4DE-1424-C5E242A63F70}"/>
                    </a:ext>
                  </a:extLst>
                </p:cNvPr>
                <p:cNvSpPr/>
                <p:nvPr/>
              </p:nvSpPr>
              <p:spPr>
                <a:xfrm>
                  <a:off x="4960213" y="1588172"/>
                  <a:ext cx="204071" cy="5485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60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0EA98FB-E4AC-173E-C241-F5410887657F}"/>
                    </a:ext>
                  </a:extLst>
                </p:cNvPr>
                <p:cNvSpPr/>
                <p:nvPr/>
              </p:nvSpPr>
              <p:spPr>
                <a:xfrm>
                  <a:off x="6192457" y="981778"/>
                  <a:ext cx="204071" cy="115491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60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9E25C1E-AE4A-7BD8-4D6B-9D3D0A11AD12}"/>
                    </a:ext>
                  </a:extLst>
                </p:cNvPr>
                <p:cNvSpPr txBox="1"/>
                <p:nvPr/>
              </p:nvSpPr>
              <p:spPr>
                <a:xfrm>
                  <a:off x="5492215" y="1634295"/>
                  <a:ext cx="424930" cy="650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00"/>
                    <a:t>…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BE38783-BB0C-A7A1-4D1A-060FD0F690A3}"/>
                  </a:ext>
                </a:extLst>
              </p:cNvPr>
              <p:cNvGrpSpPr/>
              <p:nvPr/>
            </p:nvGrpSpPr>
            <p:grpSpPr>
              <a:xfrm>
                <a:off x="3540381" y="5122964"/>
                <a:ext cx="2360182" cy="1493034"/>
                <a:chOff x="3233479" y="5578146"/>
                <a:chExt cx="3178493" cy="183558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D946E8B6-4770-F521-7091-C955C83D8D32}"/>
                    </a:ext>
                  </a:extLst>
                </p:cNvPr>
                <p:cNvGrpSpPr/>
                <p:nvPr/>
              </p:nvGrpSpPr>
              <p:grpSpPr>
                <a:xfrm>
                  <a:off x="3243652" y="5769512"/>
                  <a:ext cx="1394121" cy="1335866"/>
                  <a:chOff x="4191755" y="837279"/>
                  <a:chExt cx="2306902" cy="2624520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CB6FF653-9EE8-4F30-635C-2DDA904E6A8C}"/>
                      </a:ext>
                    </a:extLst>
                  </p:cNvPr>
                  <p:cNvCxnSpPr/>
                  <p:nvPr/>
                </p:nvCxnSpPr>
                <p:spPr>
                  <a:xfrm>
                    <a:off x="4191755" y="837279"/>
                    <a:ext cx="0" cy="129941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52ADE24C-8335-3618-7878-3AB01FC84E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91755" y="2136689"/>
                    <a:ext cx="2306902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05DB5F-427B-4A7B-0BC3-091A3E0330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865" y="2250168"/>
                    <a:ext cx="424930" cy="12116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GB" sz="600"/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E2FC6D4-437F-10D8-A73E-996BEF975E58}"/>
                    </a:ext>
                  </a:extLst>
                </p:cNvPr>
                <p:cNvSpPr txBox="1"/>
                <p:nvPr/>
              </p:nvSpPr>
              <p:spPr>
                <a:xfrm>
                  <a:off x="3233479" y="6488663"/>
                  <a:ext cx="3178493" cy="925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00"/>
                    <a:t>Surrogate model</a:t>
                  </a:r>
                </a:p>
                <a:p>
                  <a:endParaRPr lang="en-GB" sz="600"/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F026CA4A-A745-CF40-3893-9CC635B1321E}"/>
                    </a:ext>
                  </a:extLst>
                </p:cNvPr>
                <p:cNvGrpSpPr/>
                <p:nvPr/>
              </p:nvGrpSpPr>
              <p:grpSpPr>
                <a:xfrm>
                  <a:off x="3360751" y="5578146"/>
                  <a:ext cx="3051221" cy="938785"/>
                  <a:chOff x="3360752" y="5578150"/>
                  <a:chExt cx="3051221" cy="938787"/>
                </a:xfrm>
              </p:grpSpPr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9C01A86A-21E3-F25B-0C95-F733AAB5BF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61157" y="6049881"/>
                    <a:ext cx="1204618" cy="173255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D8C50256-A998-3F2D-BD16-EDBF0484F7F6}"/>
                      </a:ext>
                    </a:extLst>
                  </p:cNvPr>
                  <p:cNvGrpSpPr/>
                  <p:nvPr/>
                </p:nvGrpSpPr>
                <p:grpSpPr>
                  <a:xfrm rot="21303606">
                    <a:off x="3360752" y="5727961"/>
                    <a:ext cx="1531624" cy="427495"/>
                    <a:chOff x="771037" y="5252942"/>
                    <a:chExt cx="1531624" cy="427495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1B278AA1-C13D-D7A1-3B06-93F0DC066448}"/>
                        </a:ext>
                      </a:extLst>
                    </p:cNvPr>
                    <p:cNvSpPr/>
                    <p:nvPr/>
                  </p:nvSpPr>
                  <p:spPr>
                    <a:xfrm rot="20810120">
                      <a:off x="771037" y="5252942"/>
                      <a:ext cx="1531624" cy="427495"/>
                    </a:xfrm>
                    <a:prstGeom prst="rect">
                      <a:avLst/>
                    </a:prstGeom>
                    <a:solidFill>
                      <a:schemeClr val="accent3">
                        <a:alpha val="1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600"/>
                    </a:p>
                  </p:txBody>
                </p: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EC5BCB67-8B36-A648-3EC4-C704C692F2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02896" y="5316606"/>
                      <a:ext cx="1491916" cy="34651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0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B4C660AD-163C-8B34-4DF0-8D26FF184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54874" y="5900221"/>
                        <a:ext cx="1606749" cy="6167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</m:oMath>
                          </m:oMathPara>
                        </a14:m>
                        <a:endParaRPr lang="en-GB" sz="600"/>
                      </a:p>
                    </p:txBody>
                  </p:sp>
                </mc:Choice>
                <mc:Fallback xmlns="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B4C660AD-163C-8B34-4DF0-8D26FF1843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4874" y="5900221"/>
                        <a:ext cx="1606749" cy="616716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1CF5CFA5-8563-D27A-FB08-11862D5136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462" y="5578150"/>
                        <a:ext cx="1519511" cy="61365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  <m:r>
                                <a:rPr lang="en-GB" sz="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GB" sz="600"/>
                      </a:p>
                    </p:txBody>
                  </p:sp>
                </mc:Choice>
                <mc:Fallback xmlns=""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1CF5CFA5-8563-D27A-FB08-11862D513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462" y="5578150"/>
                        <a:ext cx="1519511" cy="613657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828B930-B25F-17A2-2282-BBEEFFB59FCA}"/>
                  </a:ext>
                </a:extLst>
              </p:cNvPr>
              <p:cNvGrpSpPr/>
              <p:nvPr/>
            </p:nvGrpSpPr>
            <p:grpSpPr>
              <a:xfrm>
                <a:off x="3057556" y="3605403"/>
                <a:ext cx="3151464" cy="1776292"/>
                <a:chOff x="2942190" y="3816616"/>
                <a:chExt cx="4244126" cy="218383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470C3AEC-31DA-7FED-D1BD-9761748F6091}"/>
                    </a:ext>
                  </a:extLst>
                </p:cNvPr>
                <p:cNvGrpSpPr/>
                <p:nvPr/>
              </p:nvGrpSpPr>
              <p:grpSpPr>
                <a:xfrm>
                  <a:off x="2942190" y="4379086"/>
                  <a:ext cx="1269821" cy="436212"/>
                  <a:chOff x="3982780" y="4512911"/>
                  <a:chExt cx="1269820" cy="43621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D48DFB5D-4610-1296-8BD7-687E32BAC9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D48DFB5D-4610-1296-8BD7-687E32BAC9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blipFill>
                        <a:blip r:embed="rId18"/>
                        <a:stretch>
                          <a:fillRect l="-8696"/>
                        </a:stretch>
                      </a:blipFill>
                      <a:ln w="28575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83B4EB41-9A25-A2B9-0828-7F16035A0522}"/>
                      </a:ext>
                    </a:extLst>
                  </p:cNvPr>
                  <p:cNvSpPr/>
                  <p:nvPr/>
                </p:nvSpPr>
                <p:spPr>
                  <a:xfrm>
                    <a:off x="4817383" y="4512911"/>
                    <a:ext cx="435217" cy="43621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Y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B80D65A8-F387-FE17-D3D5-3D72540ECB69}"/>
                      </a:ext>
                    </a:extLst>
                  </p:cNvPr>
                  <p:cNvCxnSpPr/>
                  <p:nvPr/>
                </p:nvCxnSpPr>
                <p:spPr>
                  <a:xfrm>
                    <a:off x="4417997" y="4731017"/>
                    <a:ext cx="39938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49A6732-1CB0-43C6-3A3C-F9866054F473}"/>
                    </a:ext>
                  </a:extLst>
                </p:cNvPr>
                <p:cNvGrpSpPr/>
                <p:nvPr/>
              </p:nvGrpSpPr>
              <p:grpSpPr>
                <a:xfrm>
                  <a:off x="3585564" y="3816616"/>
                  <a:ext cx="1269821" cy="436212"/>
                  <a:chOff x="3982780" y="4512911"/>
                  <a:chExt cx="1269820" cy="43621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45F298-625A-F2E5-BF18-37FDECFD61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45F298-625A-F2E5-BF18-37FDECFD61D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blipFill>
                        <a:blip r:embed="rId19"/>
                        <a:stretch>
                          <a:fillRect l="-8696"/>
                        </a:stretch>
                      </a:blipFill>
                      <a:ln w="28575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03D77FD3-C4F5-FB02-C3F7-FD5D8F8E162F}"/>
                      </a:ext>
                    </a:extLst>
                  </p:cNvPr>
                  <p:cNvSpPr/>
                  <p:nvPr/>
                </p:nvSpPr>
                <p:spPr>
                  <a:xfrm>
                    <a:off x="4817383" y="4512911"/>
                    <a:ext cx="435217" cy="43621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Y</a:t>
                    </a:r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0C276229-0439-FCA3-52AC-33D6F91396E1}"/>
                      </a:ext>
                    </a:extLst>
                  </p:cNvPr>
                  <p:cNvCxnSpPr/>
                  <p:nvPr/>
                </p:nvCxnSpPr>
                <p:spPr>
                  <a:xfrm>
                    <a:off x="4417997" y="4731017"/>
                    <a:ext cx="39938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A886478-6359-B569-4478-3F5766324292}"/>
                    </a:ext>
                  </a:extLst>
                </p:cNvPr>
                <p:cNvGrpSpPr/>
                <p:nvPr/>
              </p:nvGrpSpPr>
              <p:grpSpPr>
                <a:xfrm>
                  <a:off x="4497873" y="4512910"/>
                  <a:ext cx="1269821" cy="436212"/>
                  <a:chOff x="3982780" y="4512911"/>
                  <a:chExt cx="1269820" cy="43621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Oval 31">
                        <a:extLst>
                          <a:ext uri="{FF2B5EF4-FFF2-40B4-BE49-F238E27FC236}">
                            <a16:creationId xmlns:a16="http://schemas.microsoft.com/office/drawing/2014/main" id="{4FA1E3BD-3C8F-0D28-D2BA-5B126C7064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2" name="Oval 31">
                        <a:extLst>
                          <a:ext uri="{FF2B5EF4-FFF2-40B4-BE49-F238E27FC236}">
                            <a16:creationId xmlns:a16="http://schemas.microsoft.com/office/drawing/2014/main" id="{4FA1E3BD-3C8F-0D28-D2BA-5B126C7064A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780" y="4512911"/>
                        <a:ext cx="435217" cy="436212"/>
                      </a:xfrm>
                      <a:prstGeom prst="ellipse">
                        <a:avLst/>
                      </a:prstGeom>
                      <a:blipFill>
                        <a:blip r:embed="rId20"/>
                        <a:stretch>
                          <a:fillRect l="-13043"/>
                        </a:stretch>
                      </a:blipFill>
                      <a:ln w="28575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BC04F03-0FA8-9B49-E6F4-7AD60270078F}"/>
                      </a:ext>
                    </a:extLst>
                  </p:cNvPr>
                  <p:cNvSpPr/>
                  <p:nvPr/>
                </p:nvSpPr>
                <p:spPr>
                  <a:xfrm>
                    <a:off x="4817383" y="4512911"/>
                    <a:ext cx="435217" cy="43621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Y</a:t>
                    </a:r>
                  </a:p>
                </p:txBody>
              </p: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A02544B6-986E-D4CE-E302-05AC4D0F5C15}"/>
                      </a:ext>
                    </a:extLst>
                  </p:cNvPr>
                  <p:cNvCxnSpPr/>
                  <p:nvPr/>
                </p:nvCxnSpPr>
                <p:spPr>
                  <a:xfrm>
                    <a:off x="4417997" y="4731017"/>
                    <a:ext cx="39938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2575150-64EB-F1C7-A1CC-9889B76DD317}"/>
                    </a:ext>
                  </a:extLst>
                </p:cNvPr>
                <p:cNvSpPr txBox="1"/>
                <p:nvPr/>
              </p:nvSpPr>
              <p:spPr>
                <a:xfrm>
                  <a:off x="3585564" y="5075379"/>
                  <a:ext cx="3600752" cy="925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00"/>
                    <a:t>Causal Hypothesis</a:t>
                  </a:r>
                </a:p>
                <a:p>
                  <a:endParaRPr lang="en-GB" sz="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AA2D915-92E3-CB86-09FE-2794890E9D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74692" y="5295380"/>
                      <a:ext cx="657097" cy="6167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GB" sz="60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AA2D915-92E3-CB86-09FE-2794890E9D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4692" y="5295380"/>
                      <a:ext cx="657097" cy="61671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r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row: Right 87">
                <a:extLst>
                  <a:ext uri="{FF2B5EF4-FFF2-40B4-BE49-F238E27FC236}">
                    <a16:creationId xmlns:a16="http://schemas.microsoft.com/office/drawing/2014/main" id="{47747A87-0969-0AC7-C1A4-AFE080C4F852}"/>
                  </a:ext>
                </a:extLst>
              </p:cNvPr>
              <p:cNvSpPr/>
              <p:nvPr/>
            </p:nvSpPr>
            <p:spPr>
              <a:xfrm>
                <a:off x="9552446" y="2691000"/>
                <a:ext cx="639192" cy="914400"/>
              </a:xfrm>
              <a:prstGeom prst="rightArrow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BEAA2C6-FE4F-1C9F-44F9-EED4D896792B}"/>
                      </a:ext>
                    </a:extLst>
                  </p:cNvPr>
                  <p:cNvSpPr/>
                  <p:nvPr/>
                </p:nvSpPr>
                <p:spPr>
                  <a:xfrm>
                    <a:off x="10473629" y="2894267"/>
                    <a:ext cx="454082" cy="507867"/>
                  </a:xfrm>
                  <a:prstGeom prst="ellipse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GB" sz="60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BEAA2C6-FE4F-1C9F-44F9-EED4D89679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73629" y="2894267"/>
                    <a:ext cx="454082" cy="507867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C1C52E07-C1F3-72E3-8900-C057C5804C7F}"/>
                      </a:ext>
                    </a:extLst>
                  </p:cNvPr>
                  <p:cNvSpPr/>
                  <p:nvPr/>
                </p:nvSpPr>
                <p:spPr>
                  <a:xfrm>
                    <a:off x="11207789" y="2894267"/>
                    <a:ext cx="454082" cy="507867"/>
                  </a:xfrm>
                  <a:prstGeom prst="ellipse">
                    <a:avLst/>
                  </a:prstGeom>
                  <a:solidFill>
                    <a:schemeClr val="bg2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GB" sz="60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C1C52E07-C1F3-72E3-8900-C057C5804C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7789" y="2894267"/>
                    <a:ext cx="454082" cy="507867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Freeform 89">
                <a:extLst>
                  <a:ext uri="{FF2B5EF4-FFF2-40B4-BE49-F238E27FC236}">
                    <a16:creationId xmlns:a16="http://schemas.microsoft.com/office/drawing/2014/main" id="{B24CAAFB-A77C-F1CA-4F79-9ACFD97E7DF6}"/>
                  </a:ext>
                </a:extLst>
              </p:cNvPr>
              <p:cNvSpPr/>
              <p:nvPr/>
            </p:nvSpPr>
            <p:spPr>
              <a:xfrm rot="20488798">
                <a:off x="7447093" y="1341579"/>
                <a:ext cx="902955" cy="1555268"/>
              </a:xfrm>
              <a:custGeom>
                <a:avLst/>
                <a:gdLst>
                  <a:gd name="connsiteX0" fmla="*/ 101553 w 902955"/>
                  <a:gd name="connsiteY0" fmla="*/ 0 h 1555268"/>
                  <a:gd name="connsiteX1" fmla="*/ 158262 w 902955"/>
                  <a:gd name="connsiteY1" fmla="*/ 41170 h 1555268"/>
                  <a:gd name="connsiteX2" fmla="*/ 743049 w 902955"/>
                  <a:gd name="connsiteY2" fmla="*/ 1248995 h 1555268"/>
                  <a:gd name="connsiteX3" fmla="*/ 902955 w 902955"/>
                  <a:gd name="connsiteY3" fmla="*/ 1248994 h 1555268"/>
                  <a:gd name="connsiteX4" fmla="*/ 600745 w 902955"/>
                  <a:gd name="connsiteY4" fmla="*/ 1555268 h 1555268"/>
                  <a:gd name="connsiteX5" fmla="*/ 260932 w 902955"/>
                  <a:gd name="connsiteY5" fmla="*/ 1248994 h 1555268"/>
                  <a:gd name="connsiteX6" fmla="*/ 420987 w 902955"/>
                  <a:gd name="connsiteY6" fmla="*/ 1248994 h 1555268"/>
                  <a:gd name="connsiteX7" fmla="*/ 56778 w 902955"/>
                  <a:gd name="connsiteY7" fmla="*/ 355543 h 1555268"/>
                  <a:gd name="connsiteX8" fmla="*/ 0 w 902955"/>
                  <a:gd name="connsiteY8" fmla="*/ 303156 h 155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2955" h="1555268">
                    <a:moveTo>
                      <a:pt x="101553" y="0"/>
                    </a:moveTo>
                    <a:lnTo>
                      <a:pt x="158262" y="41170"/>
                    </a:lnTo>
                    <a:cubicBezTo>
                      <a:pt x="453692" y="276401"/>
                      <a:pt x="678292" y="708607"/>
                      <a:pt x="743049" y="1248995"/>
                    </a:cubicBezTo>
                    <a:lnTo>
                      <a:pt x="902955" y="1248994"/>
                    </a:lnTo>
                    <a:lnTo>
                      <a:pt x="600745" y="1555268"/>
                    </a:lnTo>
                    <a:lnTo>
                      <a:pt x="260932" y="1248994"/>
                    </a:lnTo>
                    <a:lnTo>
                      <a:pt x="420987" y="1248994"/>
                    </a:lnTo>
                    <a:cubicBezTo>
                      <a:pt x="371306" y="858603"/>
                      <a:pt x="234791" y="546404"/>
                      <a:pt x="56778" y="355543"/>
                    </a:cubicBezTo>
                    <a:lnTo>
                      <a:pt x="0" y="303156"/>
                    </a:ln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600"/>
              </a:p>
            </p:txBody>
          </p:sp>
          <p:sp>
            <p:nvSpPr>
              <p:cNvPr id="25" name="Freeform 90">
                <a:extLst>
                  <a:ext uri="{FF2B5EF4-FFF2-40B4-BE49-F238E27FC236}">
                    <a16:creationId xmlns:a16="http://schemas.microsoft.com/office/drawing/2014/main" id="{D03AB8C6-26FA-A9A0-8F28-2A333944CE6F}"/>
                  </a:ext>
                </a:extLst>
              </p:cNvPr>
              <p:cNvSpPr/>
              <p:nvPr/>
            </p:nvSpPr>
            <p:spPr>
              <a:xfrm rot="6395686">
                <a:off x="5944554" y="4912099"/>
                <a:ext cx="1050332" cy="1721703"/>
              </a:xfrm>
              <a:custGeom>
                <a:avLst/>
                <a:gdLst>
                  <a:gd name="connsiteX0" fmla="*/ 291163 w 933187"/>
                  <a:gd name="connsiteY0" fmla="*/ 1170630 h 1476904"/>
                  <a:gd name="connsiteX1" fmla="*/ 451218 w 933187"/>
                  <a:gd name="connsiteY1" fmla="*/ 1170630 h 1476904"/>
                  <a:gd name="connsiteX2" fmla="*/ 87010 w 933187"/>
                  <a:gd name="connsiteY2" fmla="*/ 277179 h 1476904"/>
                  <a:gd name="connsiteX3" fmla="*/ 0 w 933187"/>
                  <a:gd name="connsiteY3" fmla="*/ 196899 h 1476904"/>
                  <a:gd name="connsiteX4" fmla="*/ 227854 w 933187"/>
                  <a:gd name="connsiteY4" fmla="*/ 0 h 1476904"/>
                  <a:gd name="connsiteX5" fmla="*/ 329894 w 933187"/>
                  <a:gd name="connsiteY5" fmla="*/ 96425 h 1476904"/>
                  <a:gd name="connsiteX6" fmla="*/ 773280 w 933187"/>
                  <a:gd name="connsiteY6" fmla="*/ 1170631 h 1476904"/>
                  <a:gd name="connsiteX7" fmla="*/ 933187 w 933187"/>
                  <a:gd name="connsiteY7" fmla="*/ 1170630 h 1476904"/>
                  <a:gd name="connsiteX8" fmla="*/ 630977 w 933187"/>
                  <a:gd name="connsiteY8" fmla="*/ 1476904 h 1476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3187" h="1476904">
                    <a:moveTo>
                      <a:pt x="291163" y="1170630"/>
                    </a:moveTo>
                    <a:lnTo>
                      <a:pt x="451218" y="1170630"/>
                    </a:lnTo>
                    <a:cubicBezTo>
                      <a:pt x="401537" y="780239"/>
                      <a:pt x="265022" y="468039"/>
                      <a:pt x="87010" y="277179"/>
                    </a:cubicBezTo>
                    <a:lnTo>
                      <a:pt x="0" y="196899"/>
                    </a:lnTo>
                    <a:lnTo>
                      <a:pt x="227854" y="0"/>
                    </a:lnTo>
                    <a:lnTo>
                      <a:pt x="329894" y="96425"/>
                    </a:lnTo>
                    <a:cubicBezTo>
                      <a:pt x="554351" y="345111"/>
                      <a:pt x="719317" y="720308"/>
                      <a:pt x="773280" y="1170631"/>
                    </a:cubicBezTo>
                    <a:lnTo>
                      <a:pt x="933187" y="1170630"/>
                    </a:lnTo>
                    <a:lnTo>
                      <a:pt x="630977" y="1476904"/>
                    </a:ln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600"/>
              </a:p>
            </p:txBody>
          </p:sp>
          <p:sp>
            <p:nvSpPr>
              <p:cNvPr id="26" name="Freeform 91">
                <a:extLst>
                  <a:ext uri="{FF2B5EF4-FFF2-40B4-BE49-F238E27FC236}">
                    <a16:creationId xmlns:a16="http://schemas.microsoft.com/office/drawing/2014/main" id="{40780756-14AB-9452-B397-F5E8045F0158}"/>
                  </a:ext>
                </a:extLst>
              </p:cNvPr>
              <p:cNvSpPr/>
              <p:nvPr/>
            </p:nvSpPr>
            <p:spPr>
              <a:xfrm rot="13652955">
                <a:off x="3506505" y="1717961"/>
                <a:ext cx="848593" cy="1573648"/>
              </a:xfrm>
              <a:custGeom>
                <a:avLst/>
                <a:gdLst>
                  <a:gd name="connsiteX0" fmla="*/ 848593 w 848593"/>
                  <a:gd name="connsiteY0" fmla="*/ 1157944 h 1464218"/>
                  <a:gd name="connsiteX1" fmla="*/ 546383 w 848593"/>
                  <a:gd name="connsiteY1" fmla="*/ 1464218 h 1464218"/>
                  <a:gd name="connsiteX2" fmla="*/ 206570 w 848593"/>
                  <a:gd name="connsiteY2" fmla="*/ 1157944 h 1464218"/>
                  <a:gd name="connsiteX3" fmla="*/ 366625 w 848593"/>
                  <a:gd name="connsiteY3" fmla="*/ 1157944 h 1464218"/>
                  <a:gd name="connsiteX4" fmla="*/ 2416 w 848593"/>
                  <a:gd name="connsiteY4" fmla="*/ 264493 h 1464218"/>
                  <a:gd name="connsiteX5" fmla="*/ 0 w 848593"/>
                  <a:gd name="connsiteY5" fmla="*/ 262264 h 1464218"/>
                  <a:gd name="connsiteX6" fmla="*/ 161294 w 848593"/>
                  <a:gd name="connsiteY6" fmla="*/ 0 h 1464218"/>
                  <a:gd name="connsiteX7" fmla="*/ 176230 w 848593"/>
                  <a:gd name="connsiteY7" fmla="*/ 12980 h 1464218"/>
                  <a:gd name="connsiteX8" fmla="*/ 688687 w 848593"/>
                  <a:gd name="connsiteY8" fmla="*/ 1157945 h 146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8593" h="1464218">
                    <a:moveTo>
                      <a:pt x="848593" y="1157944"/>
                    </a:moveTo>
                    <a:lnTo>
                      <a:pt x="546383" y="1464218"/>
                    </a:lnTo>
                    <a:lnTo>
                      <a:pt x="206570" y="1157944"/>
                    </a:lnTo>
                    <a:lnTo>
                      <a:pt x="366625" y="1157944"/>
                    </a:lnTo>
                    <a:cubicBezTo>
                      <a:pt x="316943" y="767553"/>
                      <a:pt x="180429" y="455353"/>
                      <a:pt x="2416" y="264493"/>
                    </a:cubicBezTo>
                    <a:lnTo>
                      <a:pt x="0" y="262264"/>
                    </a:lnTo>
                    <a:lnTo>
                      <a:pt x="161294" y="0"/>
                    </a:lnTo>
                    <a:lnTo>
                      <a:pt x="176230" y="12980"/>
                    </a:lnTo>
                    <a:cubicBezTo>
                      <a:pt x="435654" y="258137"/>
                      <a:pt x="629326" y="662590"/>
                      <a:pt x="688687" y="1157945"/>
                    </a:cubicBez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542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F90F507-90C6-695F-4631-FE4A1B573D43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42B615B-A993-87B8-F7F7-073D4AC02C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200710"/>
              </p:ext>
            </p:extLst>
          </p:nvPr>
        </p:nvGraphicFramePr>
        <p:xfrm>
          <a:off x="2571702" y="1327248"/>
          <a:ext cx="7642670" cy="4727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phic 4" descr="Badge 1 outline">
            <a:extLst>
              <a:ext uri="{FF2B5EF4-FFF2-40B4-BE49-F238E27FC236}">
                <a16:creationId xmlns:a16="http://schemas.microsoft.com/office/drawing/2014/main" id="{97C2B806-2E6C-D473-65D3-FFA295F81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7302" y="1327248"/>
            <a:ext cx="914400" cy="914400"/>
          </a:xfrm>
          <a:prstGeom prst="rect">
            <a:avLst/>
          </a:prstGeom>
        </p:spPr>
      </p:pic>
      <p:pic>
        <p:nvPicPr>
          <p:cNvPr id="8" name="Graphic 7" descr="Badge outline">
            <a:extLst>
              <a:ext uri="{FF2B5EF4-FFF2-40B4-BE49-F238E27FC236}">
                <a16:creationId xmlns:a16="http://schemas.microsoft.com/office/drawing/2014/main" id="{55D8FD6F-3717-D91D-E460-A7D94F67A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7302" y="2504606"/>
            <a:ext cx="914400" cy="914400"/>
          </a:xfrm>
          <a:prstGeom prst="rect">
            <a:avLst/>
          </a:prstGeom>
        </p:spPr>
      </p:pic>
      <p:pic>
        <p:nvPicPr>
          <p:cNvPr id="10" name="Graphic 9" descr="Badge 3 outline">
            <a:extLst>
              <a:ext uri="{FF2B5EF4-FFF2-40B4-BE49-F238E27FC236}">
                <a16:creationId xmlns:a16="http://schemas.microsoft.com/office/drawing/2014/main" id="{0C11CFE7-9783-44F8-F7F9-31D76A7986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2668" y="3681964"/>
            <a:ext cx="914400" cy="914400"/>
          </a:xfrm>
          <a:prstGeom prst="rect">
            <a:avLst/>
          </a:prstGeom>
        </p:spPr>
      </p:pic>
      <p:pic>
        <p:nvPicPr>
          <p:cNvPr id="12" name="Graphic 11" descr="Badge 4 outline">
            <a:extLst>
              <a:ext uri="{FF2B5EF4-FFF2-40B4-BE49-F238E27FC236}">
                <a16:creationId xmlns:a16="http://schemas.microsoft.com/office/drawing/2014/main" id="{C7763D11-CD95-F890-F22E-AD8C94AD43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57302" y="4859321"/>
            <a:ext cx="914400" cy="914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6D9362B-A169-6039-61FB-4547B2D3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DBAAFB-F4DD-EE78-5A3E-E699D316C9AA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8800534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AF814-861E-7E03-7018-AB973376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3BAB28-6319-7B13-2113-CC9BF8593ADC}"/>
              </a:ext>
            </a:extLst>
          </p:cNvPr>
          <p:cNvSpPr/>
          <p:nvPr/>
        </p:nvSpPr>
        <p:spPr>
          <a:xfrm>
            <a:off x="581880" y="2348223"/>
            <a:ext cx="4814042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C196B-6A9A-A6B1-0B14-C3D3322C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4E23B-F288-3FC2-7BDB-49C16C1E1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880" y="1424252"/>
            <a:ext cx="9144000" cy="1847942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B81A2-A626-01ED-17AA-C55C883DEDE8}"/>
              </a:ext>
            </a:extLst>
          </p:cNvPr>
          <p:cNvSpPr/>
          <p:nvPr/>
        </p:nvSpPr>
        <p:spPr>
          <a:xfrm rot="10800000" flipV="1">
            <a:off x="581880" y="3401373"/>
            <a:ext cx="481404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8F5FA5-C0EA-690B-04E2-AF8030D0EAB6}"/>
              </a:ext>
            </a:extLst>
          </p:cNvPr>
          <p:cNvGrpSpPr/>
          <p:nvPr/>
        </p:nvGrpSpPr>
        <p:grpSpPr>
          <a:xfrm>
            <a:off x="7013419" y="4239685"/>
            <a:ext cx="1836418" cy="1263815"/>
            <a:chOff x="3620280" y="5176234"/>
            <a:chExt cx="1836418" cy="12638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A3847A-7667-1A99-85DA-F201E1F74108}"/>
                </a:ext>
              </a:extLst>
            </p:cNvPr>
            <p:cNvCxnSpPr/>
            <p:nvPr/>
          </p:nvCxnSpPr>
          <p:spPr>
            <a:xfrm>
              <a:off x="3627834" y="5331884"/>
              <a:ext cx="0" cy="537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AB2475-CB21-2CB8-8080-03A86E613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34" y="5869848"/>
              <a:ext cx="10352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38E24D-DFF5-29C0-2CAB-FE775FBD03B2}"/>
                </a:ext>
              </a:extLst>
            </p:cNvPr>
            <p:cNvSpPr txBox="1"/>
            <p:nvPr/>
          </p:nvSpPr>
          <p:spPr>
            <a:xfrm>
              <a:off x="3620280" y="5916829"/>
              <a:ext cx="1836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Surrogate model</a:t>
              </a:r>
            </a:p>
            <a:p>
              <a:endParaRPr lang="en-GB" sz="14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DA10D1-D959-5474-1616-97C9B8029980}"/>
                </a:ext>
              </a:extLst>
            </p:cNvPr>
            <p:cNvCxnSpPr/>
            <p:nvPr/>
          </p:nvCxnSpPr>
          <p:spPr>
            <a:xfrm flipV="1">
              <a:off x="3863596" y="5559931"/>
              <a:ext cx="894486" cy="140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A2801E-5870-2260-087A-501AF4E9FB2F}"/>
                </a:ext>
              </a:extLst>
            </p:cNvPr>
            <p:cNvSpPr/>
            <p:nvPr/>
          </p:nvSpPr>
          <p:spPr>
            <a:xfrm rot="20513726">
              <a:off x="3714786" y="5298087"/>
              <a:ext cx="1137304" cy="347716"/>
            </a:xfrm>
            <a:prstGeom prst="rect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2C7C8C-A924-EB1A-4047-03118AF4E91E}"/>
                </a:ext>
              </a:extLst>
            </p:cNvPr>
            <p:cNvCxnSpPr>
              <a:cxnSpLocks/>
            </p:cNvCxnSpPr>
            <p:nvPr/>
          </p:nvCxnSpPr>
          <p:spPr>
            <a:xfrm rot="21303606" flipV="1">
              <a:off x="3740033" y="5349032"/>
              <a:ext cx="1107819" cy="28184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/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0DD89F4-EA8A-E018-3426-C8668E44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39" y="5438201"/>
                  <a:ext cx="605562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/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65E331-B641-DD78-60DD-8DFC32D02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53" y="5176234"/>
                  <a:ext cx="435980" cy="250340"/>
                </a:xfrm>
                <a:prstGeom prst="rect">
                  <a:avLst/>
                </a:prstGeom>
                <a:blipFill>
                  <a:blip r:embed="rId3"/>
                  <a:stretch>
                    <a:fillRect r="-69014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09E222-3912-B3C4-7238-76546F75288D}"/>
              </a:ext>
            </a:extLst>
          </p:cNvPr>
          <p:cNvGrpSpPr/>
          <p:nvPr/>
        </p:nvGrpSpPr>
        <p:grpSpPr>
          <a:xfrm>
            <a:off x="8849837" y="2540469"/>
            <a:ext cx="1656684" cy="1322350"/>
            <a:chOff x="6839123" y="2987107"/>
            <a:chExt cx="2315486" cy="1992615"/>
          </a:xfrm>
        </p:grpSpPr>
        <p:pic>
          <p:nvPicPr>
            <p:cNvPr id="18" name="Graphic 17" descr="Hammer with solid fill">
              <a:extLst>
                <a:ext uri="{FF2B5EF4-FFF2-40B4-BE49-F238E27FC236}">
                  <a16:creationId xmlns:a16="http://schemas.microsoft.com/office/drawing/2014/main" id="{EB562655-50E1-7FFE-E15F-94994C7B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3884" y="2987107"/>
              <a:ext cx="707177" cy="753865"/>
            </a:xfrm>
            <a:prstGeom prst="rect">
              <a:avLst/>
            </a:prstGeom>
          </p:spPr>
        </p:pic>
        <p:pic>
          <p:nvPicPr>
            <p:cNvPr id="19" name="Graphic 18" descr="Hammer with solid fill">
              <a:extLst>
                <a:ext uri="{FF2B5EF4-FFF2-40B4-BE49-F238E27FC236}">
                  <a16:creationId xmlns:a16="http://schemas.microsoft.com/office/drawing/2014/main" id="{65BCC166-D771-D2C3-F425-02B2C6D9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9123" y="3181525"/>
              <a:ext cx="707177" cy="753865"/>
            </a:xfrm>
            <a:prstGeom prst="rect">
              <a:avLst/>
            </a:prstGeom>
          </p:spPr>
        </p:pic>
        <p:pic>
          <p:nvPicPr>
            <p:cNvPr id="20" name="Graphic 19" descr="Hammer with solid fill">
              <a:extLst>
                <a:ext uri="{FF2B5EF4-FFF2-40B4-BE49-F238E27FC236}">
                  <a16:creationId xmlns:a16="http://schemas.microsoft.com/office/drawing/2014/main" id="{8FD891DD-C241-C993-1C2C-D028D8B0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3295" y="4094922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/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CE10B41-8EB9-8F00-3FE1-32C66E2673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/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3C48A5-3AE0-4445-7286-0D3511748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/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4865083-194B-D64F-D1FB-0EAA67D21C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blipFill>
                  <a:blip r:embed="rId8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77DBE-BEB6-6E06-F50A-E5D284105C1B}"/>
              </a:ext>
            </a:extLst>
          </p:cNvPr>
          <p:cNvGrpSpPr/>
          <p:nvPr/>
        </p:nvGrpSpPr>
        <p:grpSpPr>
          <a:xfrm>
            <a:off x="5936755" y="2088212"/>
            <a:ext cx="2098070" cy="921160"/>
            <a:chOff x="3137455" y="3658668"/>
            <a:chExt cx="2098070" cy="921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/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7E6F10C-321A-D596-85FF-75F68E575E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455" y="4116171"/>
                  <a:ext cx="323169" cy="35480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C91E03-C780-5239-D0FB-A31259FAE7AD}"/>
                </a:ext>
              </a:extLst>
            </p:cNvPr>
            <p:cNvSpPr/>
            <p:nvPr/>
          </p:nvSpPr>
          <p:spPr>
            <a:xfrm>
              <a:off x="3757188" y="411617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5E4C32-BD2C-9648-E7DA-E7F8FED15B8C}"/>
                </a:ext>
              </a:extLst>
            </p:cNvPr>
            <p:cNvCxnSpPr/>
            <p:nvPr/>
          </p:nvCxnSpPr>
          <p:spPr>
            <a:xfrm>
              <a:off x="3460624" y="429357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/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30E8A27-1741-6E93-61B1-C4C6ECE17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5191" y="3658668"/>
                  <a:ext cx="323169" cy="35480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A5368D9-009F-3D34-53D9-2918BF33983B}"/>
                </a:ext>
              </a:extLst>
            </p:cNvPr>
            <p:cNvSpPr/>
            <p:nvPr/>
          </p:nvSpPr>
          <p:spPr>
            <a:xfrm>
              <a:off x="4234924" y="3658668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489AD68-4523-D193-DE34-051C137957D1}"/>
                </a:ext>
              </a:extLst>
            </p:cNvPr>
            <p:cNvCxnSpPr/>
            <p:nvPr/>
          </p:nvCxnSpPr>
          <p:spPr>
            <a:xfrm>
              <a:off x="3938360" y="3836072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/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637F27D-FD31-2727-2147-E52B9BCFD3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623" y="4225021"/>
                  <a:ext cx="323169" cy="354807"/>
                </a:xfrm>
                <a:prstGeom prst="ellipse">
                  <a:avLst/>
                </a:prstGeom>
                <a:blipFill>
                  <a:blip r:embed="rId11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FD8BCB-2DBA-C8ED-473F-40F71DC8D3B9}"/>
                </a:ext>
              </a:extLst>
            </p:cNvPr>
            <p:cNvSpPr/>
            <p:nvPr/>
          </p:nvSpPr>
          <p:spPr>
            <a:xfrm>
              <a:off x="4912356" y="4225021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602D2D-A4BE-2A03-751E-FE490903392F}"/>
                </a:ext>
              </a:extLst>
            </p:cNvPr>
            <p:cNvCxnSpPr/>
            <p:nvPr/>
          </p:nvCxnSpPr>
          <p:spPr>
            <a:xfrm>
              <a:off x="4615792" y="4402425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B71ABC9-2014-B2C0-9B9F-D7B6908CC58E}"/>
              </a:ext>
            </a:extLst>
          </p:cNvPr>
          <p:cNvSpPr/>
          <p:nvPr/>
        </p:nvSpPr>
        <p:spPr>
          <a:xfrm>
            <a:off x="0" y="550416"/>
            <a:ext cx="12192000" cy="477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C79D83-CE8F-3A01-7EBA-80B576404A29}"/>
              </a:ext>
            </a:extLst>
          </p:cNvPr>
          <p:cNvSpPr/>
          <p:nvPr/>
        </p:nvSpPr>
        <p:spPr>
          <a:xfrm>
            <a:off x="1065320" y="0"/>
            <a:ext cx="479395" cy="1295073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190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Bayesian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Background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7B96EA9-F596-ABD2-53C8-809E04CE83DD}"/>
              </a:ext>
            </a:extLst>
          </p:cNvPr>
          <p:cNvGrpSpPr/>
          <p:nvPr/>
        </p:nvGrpSpPr>
        <p:grpSpPr>
          <a:xfrm>
            <a:off x="1565154" y="1565406"/>
            <a:ext cx="2380915" cy="4263017"/>
            <a:chOff x="1565154" y="1565406"/>
            <a:chExt cx="2380915" cy="42630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1B60CFB-7755-9E20-1CFA-0FA31201FBC5}"/>
                </a:ext>
              </a:extLst>
            </p:cNvPr>
            <p:cNvGrpSpPr/>
            <p:nvPr/>
          </p:nvGrpSpPr>
          <p:grpSpPr>
            <a:xfrm>
              <a:off x="1565154" y="4075037"/>
              <a:ext cx="2380915" cy="1753386"/>
              <a:chOff x="1220317" y="2794200"/>
              <a:chExt cx="2380915" cy="17533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2F404859-FC29-5791-6BB1-82680F7CEF39}"/>
                      </a:ext>
                    </a:extLst>
                  </p:cNvPr>
                  <p:cNvSpPr txBox="1"/>
                  <p:nvPr/>
                </p:nvSpPr>
                <p:spPr>
                  <a:xfrm>
                    <a:off x="1220317" y="2909651"/>
                    <a:ext cx="493067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2F404859-FC29-5791-6BB1-82680F7CEF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0317" y="2909651"/>
                    <a:ext cx="493067" cy="519351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7CD77E2-CD09-B1C6-7B73-0CB76DFB497A}"/>
                      </a:ext>
                    </a:extLst>
                  </p:cNvPr>
                  <p:cNvSpPr txBox="1"/>
                  <p:nvPr/>
                </p:nvSpPr>
                <p:spPr>
                  <a:xfrm>
                    <a:off x="2056229" y="2794200"/>
                    <a:ext cx="488703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7CD77E2-CD09-B1C6-7B73-0CB76DFB49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6229" y="2794200"/>
                    <a:ext cx="488703" cy="51935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982B18-534E-19F5-CCB5-26E768414CAE}"/>
                      </a:ext>
                    </a:extLst>
                  </p:cNvPr>
                  <p:cNvSpPr txBox="1"/>
                  <p:nvPr/>
                </p:nvSpPr>
                <p:spPr>
                  <a:xfrm>
                    <a:off x="2067290" y="4028235"/>
                    <a:ext cx="47764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982B18-534E-19F5-CCB5-26E768414C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290" y="4028235"/>
                    <a:ext cx="477642" cy="51935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A9100CC-4459-498C-AEAA-40B6F554F8D7}"/>
                  </a:ext>
                </a:extLst>
              </p:cNvPr>
              <p:cNvCxnSpPr>
                <a:cxnSpLocks/>
                <a:stCxn id="3" idx="5"/>
                <a:endCxn id="8" idx="1"/>
              </p:cNvCxnSpPr>
              <p:nvPr/>
            </p:nvCxnSpPr>
            <p:spPr>
              <a:xfrm>
                <a:off x="1641176" y="3352945"/>
                <a:ext cx="496063" cy="7513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C969767-0D3A-72A1-A933-1E2973926835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2280981" y="3313551"/>
                <a:ext cx="25130" cy="714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B994090-5514-0113-CCDF-6A8E5DDA682E}"/>
                      </a:ext>
                    </a:extLst>
                  </p:cNvPr>
                  <p:cNvSpPr txBox="1"/>
                  <p:nvPr/>
                </p:nvSpPr>
                <p:spPr>
                  <a:xfrm>
                    <a:off x="3112529" y="2858002"/>
                    <a:ext cx="488703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B994090-5514-0113-CCDF-6A8E5DDA68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2529" y="2858002"/>
                    <a:ext cx="488703" cy="51935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0740527-E7D0-7C0D-849A-B2F6A5E6FEF5}"/>
                  </a:ext>
                </a:extLst>
              </p:cNvPr>
              <p:cNvCxnSpPr>
                <a:cxnSpLocks/>
                <a:stCxn id="19" idx="4"/>
                <a:endCxn id="8" idx="7"/>
              </p:cNvCxnSpPr>
              <p:nvPr/>
            </p:nvCxnSpPr>
            <p:spPr>
              <a:xfrm flipH="1">
                <a:off x="2474983" y="3377353"/>
                <a:ext cx="881898" cy="7269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D10E43-1613-110C-2414-7622C31A4A2B}"/>
                  </a:ext>
                </a:extLst>
              </p:cNvPr>
              <p:cNvSpPr txBox="1"/>
              <p:nvPr/>
            </p:nvSpPr>
            <p:spPr>
              <a:xfrm>
                <a:off x="2789478" y="2916271"/>
                <a:ext cx="196597" cy="275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GB" sz="160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8A37B0E-94AB-30AF-3874-5746E6128598}"/>
                </a:ext>
              </a:extLst>
            </p:cNvPr>
            <p:cNvSpPr/>
            <p:nvPr/>
          </p:nvSpPr>
          <p:spPr>
            <a:xfrm>
              <a:off x="1608979" y="1565406"/>
              <a:ext cx="2048144" cy="44546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44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5">
                <a:lnSpc>
                  <a:spcPct val="90000"/>
                </a:lnSpc>
                <a:spcBef>
                  <a:spcPct val="0"/>
                </a:spcBef>
              </a:pPr>
              <a:r>
                <a:rPr lang="en-GB" sz="140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Optimization problem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362FCA4-77DC-A8BB-396A-900EBB6227DE}"/>
                </a:ext>
              </a:extLst>
            </p:cNvPr>
            <p:cNvSpPr/>
            <p:nvPr/>
          </p:nvSpPr>
          <p:spPr>
            <a:xfrm>
              <a:off x="1608979" y="3311652"/>
              <a:ext cx="2048144" cy="44546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44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5">
                <a:lnSpc>
                  <a:spcPct val="90000"/>
                </a:lnSpc>
                <a:spcBef>
                  <a:spcPct val="0"/>
                </a:spcBef>
              </a:pPr>
              <a:r>
                <a:rPr lang="en-GB" sz="140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Dependency structure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71D28-D90D-E311-43C8-1F816B370D7B}"/>
              </a:ext>
            </a:extLst>
          </p:cNvPr>
          <p:cNvGrpSpPr/>
          <p:nvPr/>
        </p:nvGrpSpPr>
        <p:grpSpPr>
          <a:xfrm>
            <a:off x="3508670" y="5287266"/>
            <a:ext cx="1482023" cy="855321"/>
            <a:chOff x="3508670" y="5287266"/>
            <a:chExt cx="1482023" cy="8553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F3D619-FF02-E0F3-5EA4-B7AAB69D95AE}"/>
                </a:ext>
              </a:extLst>
            </p:cNvPr>
            <p:cNvSpPr txBox="1"/>
            <p:nvPr/>
          </p:nvSpPr>
          <p:spPr>
            <a:xfrm>
              <a:off x="3679729" y="5318788"/>
              <a:ext cx="1310964" cy="8237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600"/>
                <a:t>Optimizing a </a:t>
              </a:r>
              <a:r>
                <a:rPr lang="en-GB" sz="1600" b="1">
                  <a:gradFill flip="none" rotWithShape="1">
                    <a:gsLst>
                      <a:gs pos="0">
                        <a:srgbClr val="3A3AFF"/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rPr>
                <a:t>black-box</a:t>
              </a:r>
              <a:r>
                <a:rPr lang="en-GB" sz="1600">
                  <a:gradFill>
                    <a:gsLst>
                      <a:gs pos="0">
                        <a:srgbClr val="3A3AFF"/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 </a:t>
              </a:r>
              <a:r>
                <a:rPr lang="en-GB" sz="1600"/>
                <a:t>function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AB63C6-F209-D450-234E-64A91E44062D}"/>
                </a:ext>
              </a:extLst>
            </p:cNvPr>
            <p:cNvSpPr/>
            <p:nvPr/>
          </p:nvSpPr>
          <p:spPr>
            <a:xfrm rot="16200000">
              <a:off x="3163855" y="5632081"/>
              <a:ext cx="787842" cy="9821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A596756D-9013-CBFA-9272-A2A2AE420303}"/>
              </a:ext>
            </a:extLst>
          </p:cNvPr>
          <p:cNvSpPr/>
          <p:nvPr/>
        </p:nvSpPr>
        <p:spPr>
          <a:xfrm rot="10800000">
            <a:off x="6182116" y="5113795"/>
            <a:ext cx="2186812" cy="4707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37A6977-ACBB-0C3D-BB1E-A64FC1B065CB}"/>
              </a:ext>
            </a:extLst>
          </p:cNvPr>
          <p:cNvGrpSpPr/>
          <p:nvPr/>
        </p:nvGrpSpPr>
        <p:grpSpPr>
          <a:xfrm>
            <a:off x="6128167" y="748246"/>
            <a:ext cx="4663442" cy="2356147"/>
            <a:chOff x="7029577" y="1586186"/>
            <a:chExt cx="4663442" cy="235614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FE90987-3A67-1B45-F31F-9DD594A7337A}"/>
                </a:ext>
              </a:extLst>
            </p:cNvPr>
            <p:cNvSpPr/>
            <p:nvPr/>
          </p:nvSpPr>
          <p:spPr>
            <a:xfrm>
              <a:off x="7388244" y="1586186"/>
              <a:ext cx="2048144" cy="45741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44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5">
                <a:lnSpc>
                  <a:spcPct val="90000"/>
                </a:lnSpc>
                <a:spcBef>
                  <a:spcPct val="0"/>
                </a:spcBef>
              </a:pPr>
              <a:r>
                <a:rPr lang="en-GB" sz="140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Surrogate model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B61F36-FBAC-28E1-766E-1F9AB7BFCF1D}"/>
                </a:ext>
              </a:extLst>
            </p:cNvPr>
            <p:cNvSpPr txBox="1"/>
            <p:nvPr/>
          </p:nvSpPr>
          <p:spPr>
            <a:xfrm>
              <a:off x="7388244" y="2586182"/>
              <a:ext cx="2115974" cy="817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2C24EC-88A0-2AAA-BCFB-BCF2A214B805}"/>
                </a:ext>
              </a:extLst>
            </p:cNvPr>
            <p:cNvSpPr txBox="1"/>
            <p:nvPr/>
          </p:nvSpPr>
          <p:spPr>
            <a:xfrm>
              <a:off x="7388244" y="2183896"/>
              <a:ext cx="2115974" cy="817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450" indent="-171450" algn="l">
                <a:lnSpc>
                  <a:spcPct val="105000"/>
                </a:lnSpc>
                <a:buFont typeface="Arial" panose="020B0604020202020204" pitchFamily="34" charset="0"/>
                <a:buChar char="•"/>
              </a:pPr>
              <a:r>
                <a:rPr lang="en-GB" sz="1200"/>
                <a:t>A</a:t>
              </a:r>
              <a:r>
                <a:rPr lang="en-GB" sz="12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 probabilistic estimate </a:t>
              </a:r>
              <a:r>
                <a:rPr lang="en-GB" sz="1200">
                  <a:solidFill>
                    <a:schemeClr val="tx1"/>
                  </a:solidFill>
                </a:rPr>
                <a:t>of the true function</a:t>
              </a:r>
            </a:p>
            <a:p>
              <a:pPr marL="171450" indent="-171450" algn="l">
                <a:lnSpc>
                  <a:spcPct val="105000"/>
                </a:lnSpc>
                <a:buFont typeface="Arial" panose="020B0604020202020204" pitchFamily="34" charset="0"/>
                <a:buChar char="•"/>
              </a:pPr>
              <a:r>
                <a:rPr lang="en-GB" sz="1200">
                  <a:solidFill>
                    <a:schemeClr val="tx1"/>
                  </a:solidFill>
                </a:rPr>
                <a:t>We use a </a:t>
              </a:r>
              <a:r>
                <a:rPr lang="en-GB" sz="12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GP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3D81A1D-C38C-18D1-4827-00D6D70B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8445" y="3026714"/>
              <a:ext cx="2097943" cy="40228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8EE68FB-C1CA-000A-9F76-B9B764FFA605}"/>
                </a:ext>
              </a:extLst>
            </p:cNvPr>
            <p:cNvGrpSpPr/>
            <p:nvPr/>
          </p:nvGrpSpPr>
          <p:grpSpPr>
            <a:xfrm>
              <a:off x="9856601" y="2325203"/>
              <a:ext cx="1836418" cy="1263815"/>
              <a:chOff x="3620280" y="5176234"/>
              <a:chExt cx="1836418" cy="126381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4FA8BD-0E7E-D2B9-9C3E-EA6CD16C477F}"/>
                  </a:ext>
                </a:extLst>
              </p:cNvPr>
              <p:cNvCxnSpPr/>
              <p:nvPr/>
            </p:nvCxnSpPr>
            <p:spPr>
              <a:xfrm>
                <a:off x="3627834" y="5331884"/>
                <a:ext cx="0" cy="5379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9E48947-96D1-425C-9178-AEC2D965E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7834" y="5869848"/>
                <a:ext cx="10352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52C690F-78C5-8587-D80A-97119799C788}"/>
                  </a:ext>
                </a:extLst>
              </p:cNvPr>
              <p:cNvSpPr txBox="1"/>
              <p:nvPr/>
            </p:nvSpPr>
            <p:spPr>
              <a:xfrm>
                <a:off x="3620280" y="5916829"/>
                <a:ext cx="1836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/>
                  <a:t>Surrogate model</a:t>
                </a:r>
              </a:p>
              <a:p>
                <a:endParaRPr lang="en-GB" sz="1400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E983A8D-3291-B1DF-3F34-97942624B7F9}"/>
                  </a:ext>
                </a:extLst>
              </p:cNvPr>
              <p:cNvCxnSpPr/>
              <p:nvPr/>
            </p:nvCxnSpPr>
            <p:spPr>
              <a:xfrm flipV="1">
                <a:off x="3863596" y="5559931"/>
                <a:ext cx="894486" cy="14092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F71A10-252F-E14D-90F3-992DF31C3746}"/>
                  </a:ext>
                </a:extLst>
              </p:cNvPr>
              <p:cNvSpPr/>
              <p:nvPr/>
            </p:nvSpPr>
            <p:spPr>
              <a:xfrm rot="20513726">
                <a:off x="3714786" y="5298087"/>
                <a:ext cx="1137304" cy="347716"/>
              </a:xfrm>
              <a:prstGeom prst="rect">
                <a:avLst/>
              </a:prstGeom>
              <a:solidFill>
                <a:schemeClr val="accent3">
                  <a:alpha val="1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D78D535-39BB-76A6-C95C-9720366475FE}"/>
                  </a:ext>
                </a:extLst>
              </p:cNvPr>
              <p:cNvCxnSpPr>
                <a:cxnSpLocks/>
              </p:cNvCxnSpPr>
              <p:nvPr/>
            </p:nvCxnSpPr>
            <p:spPr>
              <a:xfrm rot="21303606" flipV="1">
                <a:off x="3740033" y="5349032"/>
                <a:ext cx="1107819" cy="28184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1D902E0-E269-AD10-DAC6-A98C91ED42B8}"/>
                      </a:ext>
                    </a:extLst>
                  </p:cNvPr>
                  <p:cNvSpPr txBox="1"/>
                  <p:nvPr/>
                </p:nvSpPr>
                <p:spPr>
                  <a:xfrm>
                    <a:off x="4675739" y="5438201"/>
                    <a:ext cx="6055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(⋅)</m:t>
                          </m:r>
                        </m:oMath>
                      </m:oMathPara>
                    </a14:m>
                    <a:endParaRPr lang="en-GB" sz="140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1D902E0-E269-AD10-DAC6-A98C91ED42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5739" y="5438201"/>
                    <a:ext cx="60556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E6CB5203-ABED-36AD-F5ED-D8EBA024B332}"/>
                      </a:ext>
                    </a:extLst>
                  </p:cNvPr>
                  <p:cNvSpPr txBox="1"/>
                  <p:nvPr/>
                </p:nvSpPr>
                <p:spPr>
                  <a:xfrm>
                    <a:off x="4852153" y="5176234"/>
                    <a:ext cx="435980" cy="2503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40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E6CB5203-ABED-36AD-F5ED-D8EBA024B3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2153" y="5176234"/>
                    <a:ext cx="435980" cy="2503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8056" b="-341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D88384B-F022-0674-D74B-3E9730F5B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9025" y="3486725"/>
              <a:ext cx="403291" cy="227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87C691-1962-4D1F-18C1-E0AB3577D788}"/>
                </a:ext>
              </a:extLst>
            </p:cNvPr>
            <p:cNvSpPr txBox="1"/>
            <p:nvPr/>
          </p:nvSpPr>
          <p:spPr>
            <a:xfrm>
              <a:off x="7029577" y="3714529"/>
              <a:ext cx="979448" cy="227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200"/>
                <a:t>m</a:t>
              </a:r>
              <a:r>
                <a:rPr lang="en-GB" sz="1200">
                  <a:solidFill>
                    <a:schemeClr val="tx1"/>
                  </a:solidFill>
                </a:rPr>
                <a:t>ean function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4B862B6-9775-063E-B27C-60C532EA5A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1098" y="3485727"/>
              <a:ext cx="320666" cy="227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0AA2FE-52F7-0F8E-5AC7-2B95AE102261}"/>
                </a:ext>
              </a:extLst>
            </p:cNvPr>
            <p:cNvSpPr txBox="1"/>
            <p:nvPr/>
          </p:nvSpPr>
          <p:spPr>
            <a:xfrm>
              <a:off x="9071098" y="3699198"/>
              <a:ext cx="1402984" cy="227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200">
                  <a:solidFill>
                    <a:schemeClr val="tx1"/>
                  </a:solidFill>
                </a:rPr>
                <a:t>covariance function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040160-1374-72B6-A837-865F57378D05}"/>
              </a:ext>
            </a:extLst>
          </p:cNvPr>
          <p:cNvGrpSpPr/>
          <p:nvPr/>
        </p:nvGrpSpPr>
        <p:grpSpPr>
          <a:xfrm>
            <a:off x="6182117" y="3667125"/>
            <a:ext cx="4609492" cy="2463898"/>
            <a:chOff x="6785807" y="3820305"/>
            <a:chExt cx="4609492" cy="24638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201C675-D010-4E61-AFDD-D741074A73F2}"/>
                </a:ext>
              </a:extLst>
            </p:cNvPr>
            <p:cNvGrpSpPr/>
            <p:nvPr/>
          </p:nvGrpSpPr>
          <p:grpSpPr>
            <a:xfrm>
              <a:off x="7030060" y="3820305"/>
              <a:ext cx="2160027" cy="1405633"/>
              <a:chOff x="7388244" y="3899753"/>
              <a:chExt cx="2160027" cy="1405633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6E70CC7-2396-D871-C084-839A79304578}"/>
                  </a:ext>
                </a:extLst>
              </p:cNvPr>
              <p:cNvSpPr/>
              <p:nvPr/>
            </p:nvSpPr>
            <p:spPr>
              <a:xfrm>
                <a:off x="7388244" y="3899753"/>
                <a:ext cx="2048144" cy="44667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44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5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GB" sz="140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+mj-ea"/>
                    <a:cs typeface="+mj-cs"/>
                  </a:rPr>
                  <a:t>Acquisition function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3F8A5F9-F874-DED7-71AB-8662C4A04BC1}"/>
                  </a:ext>
                </a:extLst>
              </p:cNvPr>
              <p:cNvSpPr txBox="1"/>
              <p:nvPr/>
            </p:nvSpPr>
            <p:spPr>
              <a:xfrm>
                <a:off x="7432297" y="4487474"/>
                <a:ext cx="2115974" cy="817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71450" indent="-171450" algn="l">
                  <a:lnSpc>
                    <a:spcPct val="105000"/>
                  </a:lnSpc>
                  <a:buFont typeface="Arial" panose="020B0604020202020204" pitchFamily="34" charset="0"/>
                  <a:buChar char="•"/>
                </a:pPr>
                <a:r>
                  <a:rPr lang="en-GB" sz="1200"/>
                  <a:t>Function we</a:t>
                </a:r>
                <a:r>
                  <a:rPr lang="en-GB" sz="120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 </a:t>
                </a:r>
                <a:r>
                  <a:rPr lang="en-GB" sz="1200" b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optimize</a:t>
                </a:r>
                <a:r>
                  <a:rPr lang="en-GB" sz="120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 </a:t>
                </a:r>
                <a:r>
                  <a:rPr lang="en-GB" sz="1200"/>
                  <a:t>at each step of the algorithm</a:t>
                </a:r>
              </a:p>
              <a:p>
                <a:pPr marL="171450" indent="-171450" algn="l">
                  <a:lnSpc>
                    <a:spcPct val="105000"/>
                  </a:lnSpc>
                  <a:buFont typeface="Arial" panose="020B0604020202020204" pitchFamily="34" charset="0"/>
                  <a:buChar char="•"/>
                </a:pPr>
                <a:r>
                  <a:rPr lang="en-GB" sz="1200"/>
                  <a:t>Optimize using the </a:t>
                </a:r>
                <a:r>
                  <a:rPr lang="en-GB" sz="1200" b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tx2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surrogate model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118D0C2-AFC4-0BA3-C6B0-5F926666D58F}"/>
                </a:ext>
              </a:extLst>
            </p:cNvPr>
            <p:cNvGrpSpPr/>
            <p:nvPr/>
          </p:nvGrpSpPr>
          <p:grpSpPr>
            <a:xfrm>
              <a:off x="9265626" y="4235853"/>
              <a:ext cx="2129673" cy="1974180"/>
              <a:chOff x="4758081" y="587928"/>
              <a:chExt cx="2129673" cy="19741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94D545D-3A3B-8389-32A1-CB2FA291470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233895" y="1112114"/>
                    <a:ext cx="157159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/>
                      <a:t>Acquisition (</a:t>
                    </a:r>
                    <a14:m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(⋅</m:t>
                        </m:r>
                      </m:oMath>
                    </a14:m>
                    <a:r>
                      <a:rPr lang="en-GB" sz="1400"/>
                      <a:t>))</a:t>
                    </a:r>
                  </a:p>
                  <a:p>
                    <a:endParaRPr lang="en-GB" sz="140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94D545D-3A3B-8389-32A1-CB2FA29147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233895" y="1112114"/>
                    <a:ext cx="1571592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26" b="-11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725AD18-0EDA-F43B-A119-FCFBDEC220A0}"/>
                  </a:ext>
                </a:extLst>
              </p:cNvPr>
              <p:cNvCxnSpPr/>
              <p:nvPr/>
            </p:nvCxnSpPr>
            <p:spPr>
              <a:xfrm>
                <a:off x="5165137" y="1156792"/>
                <a:ext cx="0" cy="10027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F8DD8E4-668E-FBFF-BBD1-08439CAC23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5136" y="2159520"/>
                <a:ext cx="17061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CB6A58-1FED-6ACC-CEB8-C8DD1ECEE83E}"/>
                      </a:ext>
                    </a:extLst>
                  </p:cNvPr>
                  <p:cNvSpPr txBox="1"/>
                  <p:nvPr/>
                </p:nvSpPr>
                <p:spPr>
                  <a:xfrm>
                    <a:off x="5239917" y="2247087"/>
                    <a:ext cx="31427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CB6A58-1FED-6ACC-CEB8-C8DD1ECEE8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917" y="2247087"/>
                    <a:ext cx="314272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24666015-9290-47B1-8D6E-A4A3B7E25655}"/>
                      </a:ext>
                    </a:extLst>
                  </p:cNvPr>
                  <p:cNvSpPr txBox="1"/>
                  <p:nvPr/>
                </p:nvSpPr>
                <p:spPr>
                  <a:xfrm>
                    <a:off x="5684438" y="2254331"/>
                    <a:ext cx="31427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24666015-9290-47B1-8D6E-A4A3B7E256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4438" y="2254331"/>
                    <a:ext cx="314272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722693DF-2FBA-08A6-9C09-844BB0829C41}"/>
                      </a:ext>
                    </a:extLst>
                  </p:cNvPr>
                  <p:cNvSpPr txBox="1"/>
                  <p:nvPr/>
                </p:nvSpPr>
                <p:spPr>
                  <a:xfrm>
                    <a:off x="6573482" y="2247087"/>
                    <a:ext cx="31427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oMath>
                      </m:oMathPara>
                    </a14:m>
                    <a:endParaRPr lang="en-GB" sz="140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722693DF-2FBA-08A6-9C09-844BB0829C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3482" y="2247087"/>
                    <a:ext cx="314272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15C2A6D-1C1F-F8B8-46A3-306354C14928}"/>
                  </a:ext>
                </a:extLst>
              </p:cNvPr>
              <p:cNvSpPr/>
              <p:nvPr/>
            </p:nvSpPr>
            <p:spPr>
              <a:xfrm>
                <a:off x="5293257" y="1528173"/>
                <a:ext cx="156610" cy="6313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7358CCF-134E-F411-33B8-A71578AAE231}"/>
                  </a:ext>
                </a:extLst>
              </p:cNvPr>
              <p:cNvSpPr/>
              <p:nvPr/>
            </p:nvSpPr>
            <p:spPr>
              <a:xfrm>
                <a:off x="5733469" y="1736240"/>
                <a:ext cx="150927" cy="4232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7C35F96-EFE3-5213-AE33-A1FD159328D1}"/>
                  </a:ext>
                </a:extLst>
              </p:cNvPr>
              <p:cNvSpPr/>
              <p:nvPr/>
            </p:nvSpPr>
            <p:spPr>
              <a:xfrm>
                <a:off x="6644814" y="1268298"/>
                <a:ext cx="150927" cy="89122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AA2C5C8-BF8B-AB39-9568-C9B02F321A1C}"/>
                  </a:ext>
                </a:extLst>
              </p:cNvPr>
              <p:cNvSpPr txBox="1"/>
              <p:nvPr/>
            </p:nvSpPr>
            <p:spPr>
              <a:xfrm>
                <a:off x="6126928" y="1771831"/>
                <a:ext cx="314272" cy="287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…</a:t>
                </a:r>
              </a:p>
            </p:txBody>
          </p: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4469FB8-F1FA-399E-9027-1DDECC493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1865" y="5563519"/>
              <a:ext cx="2461013" cy="17457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5FDACCA-BC27-3BDD-7C93-7F766DF68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06298" y="6123596"/>
              <a:ext cx="2828262" cy="160607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C39DFE-CA9D-E089-6787-A12A427C29FB}"/>
                </a:ext>
              </a:extLst>
            </p:cNvPr>
            <p:cNvSpPr txBox="1"/>
            <p:nvPr/>
          </p:nvSpPr>
          <p:spPr>
            <a:xfrm>
              <a:off x="6785807" y="5314047"/>
              <a:ext cx="2111273" cy="174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400">
                  <a:solidFill>
                    <a:schemeClr val="tx1"/>
                  </a:solidFill>
                </a:rPr>
                <a:t>Expected improvement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506AA24-44A9-3515-3771-ED48C7A87D06}"/>
                </a:ext>
              </a:extLst>
            </p:cNvPr>
            <p:cNvSpPr txBox="1"/>
            <p:nvPr/>
          </p:nvSpPr>
          <p:spPr>
            <a:xfrm>
              <a:off x="6787826" y="5856353"/>
              <a:ext cx="2111273" cy="174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400">
                  <a:solidFill>
                    <a:schemeClr val="tx1"/>
                  </a:solidFill>
                </a:rPr>
                <a:t>Entropy search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1F10E26-58E0-F315-8B94-56135E50E959}"/>
              </a:ext>
            </a:extLst>
          </p:cNvPr>
          <p:cNvCxnSpPr>
            <a:cxnSpLocks/>
          </p:cNvCxnSpPr>
          <p:nvPr/>
        </p:nvCxnSpPr>
        <p:spPr>
          <a:xfrm flipV="1">
            <a:off x="4568289" y="2005023"/>
            <a:ext cx="1246087" cy="870568"/>
          </a:xfrm>
          <a:prstGeom prst="straightConnector1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CA6597-3C22-125C-5F7B-106185A316B7}"/>
              </a:ext>
            </a:extLst>
          </p:cNvPr>
          <p:cNvCxnSpPr>
            <a:cxnSpLocks/>
          </p:cNvCxnSpPr>
          <p:nvPr/>
        </p:nvCxnSpPr>
        <p:spPr>
          <a:xfrm>
            <a:off x="4581776" y="3755199"/>
            <a:ext cx="1232600" cy="1007844"/>
          </a:xfrm>
          <a:prstGeom prst="straightConnector1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ACC4ADC-DBAC-619A-D74F-DCBB8910E5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0594" y="2238844"/>
            <a:ext cx="1727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Causality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Background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43D592-0FA4-6964-ED51-0EA201253A06}"/>
              </a:ext>
            </a:extLst>
          </p:cNvPr>
          <p:cNvGrpSpPr/>
          <p:nvPr/>
        </p:nvGrpSpPr>
        <p:grpSpPr>
          <a:xfrm>
            <a:off x="1390502" y="2637069"/>
            <a:ext cx="942902" cy="354807"/>
            <a:chOff x="7004398" y="4117282"/>
            <a:chExt cx="942902" cy="354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E051C357-4CD1-2AAB-FABD-8E9232BE6D42}"/>
                    </a:ext>
                  </a:extLst>
                </p:cNvPr>
                <p:cNvSpPr/>
                <p:nvPr/>
              </p:nvSpPr>
              <p:spPr>
                <a:xfrm>
                  <a:off x="7004398" y="4117282"/>
                  <a:ext cx="323169" cy="35480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E051C357-4CD1-2AAB-FABD-8E9232BE6D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8" y="4117282"/>
                  <a:ext cx="323169" cy="35480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B140BD-80FD-58A8-E3C4-500C182BA372}"/>
                </a:ext>
              </a:extLst>
            </p:cNvPr>
            <p:cNvSpPr/>
            <p:nvPr/>
          </p:nvSpPr>
          <p:spPr>
            <a:xfrm>
              <a:off x="7624131" y="4117282"/>
              <a:ext cx="323169" cy="3548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564790-DF6B-741A-DDD5-69CF69E193C1}"/>
                </a:ext>
              </a:extLst>
            </p:cNvPr>
            <p:cNvCxnSpPr/>
            <p:nvPr/>
          </p:nvCxnSpPr>
          <p:spPr>
            <a:xfrm>
              <a:off x="7327567" y="4294686"/>
              <a:ext cx="296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C03B50-9AAA-B569-1CD7-659571054242}"/>
              </a:ext>
            </a:extLst>
          </p:cNvPr>
          <p:cNvSpPr/>
          <p:nvPr/>
        </p:nvSpPr>
        <p:spPr>
          <a:xfrm>
            <a:off x="986162" y="1311448"/>
            <a:ext cx="2048144" cy="46670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Causality framework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E57E91-B635-641B-0E4A-F89F85485BE5}"/>
              </a:ext>
            </a:extLst>
          </p:cNvPr>
          <p:cNvCxnSpPr>
            <a:cxnSpLocks/>
          </p:cNvCxnSpPr>
          <p:nvPr/>
        </p:nvCxnSpPr>
        <p:spPr>
          <a:xfrm flipV="1">
            <a:off x="1136949" y="3071775"/>
            <a:ext cx="259567" cy="38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C7A448-8C05-8EA1-FE1D-E0E10BA29790}"/>
              </a:ext>
            </a:extLst>
          </p:cNvPr>
          <p:cNvSpPr txBox="1"/>
          <p:nvPr/>
        </p:nvSpPr>
        <p:spPr>
          <a:xfrm>
            <a:off x="777008" y="3469617"/>
            <a:ext cx="979448" cy="2278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cause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326A27-16EF-974B-6777-2DD33AFE1E6F}"/>
              </a:ext>
            </a:extLst>
          </p:cNvPr>
          <p:cNvCxnSpPr>
            <a:cxnSpLocks/>
          </p:cNvCxnSpPr>
          <p:nvPr/>
        </p:nvCxnSpPr>
        <p:spPr>
          <a:xfrm flipH="1" flipV="1">
            <a:off x="2311118" y="3071775"/>
            <a:ext cx="260827" cy="38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CBD869-5AAC-2C15-0D92-4AF9E1822FF8}"/>
              </a:ext>
            </a:extLst>
          </p:cNvPr>
          <p:cNvSpPr txBox="1"/>
          <p:nvPr/>
        </p:nvSpPr>
        <p:spPr>
          <a:xfrm>
            <a:off x="2441531" y="3469617"/>
            <a:ext cx="979448" cy="2278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effect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3335C3-A7EF-09A1-D8E1-22E8D574FCEB}"/>
              </a:ext>
            </a:extLst>
          </p:cNvPr>
          <p:cNvGrpSpPr/>
          <p:nvPr/>
        </p:nvGrpSpPr>
        <p:grpSpPr>
          <a:xfrm>
            <a:off x="4225462" y="2155082"/>
            <a:ext cx="2791114" cy="1605258"/>
            <a:chOff x="4443903" y="2223520"/>
            <a:chExt cx="2791114" cy="160525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FBBFB8-210C-AE44-4CC6-6E13146928EC}"/>
                </a:ext>
              </a:extLst>
            </p:cNvPr>
            <p:cNvSpPr/>
            <p:nvPr/>
          </p:nvSpPr>
          <p:spPr>
            <a:xfrm>
              <a:off x="6803336" y="3368207"/>
              <a:ext cx="431681" cy="460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9DBA7D-F1A5-4984-66D1-EE90AF1836AD}"/>
                </a:ext>
              </a:extLst>
            </p:cNvPr>
            <p:cNvSpPr/>
            <p:nvPr/>
          </p:nvSpPr>
          <p:spPr>
            <a:xfrm>
              <a:off x="4443903" y="3368207"/>
              <a:ext cx="431681" cy="460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Z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50F01-7423-F7AE-B36D-71651E4318AD}"/>
                </a:ext>
              </a:extLst>
            </p:cNvPr>
            <p:cNvSpPr/>
            <p:nvPr/>
          </p:nvSpPr>
          <p:spPr>
            <a:xfrm>
              <a:off x="5621428" y="2223520"/>
              <a:ext cx="431681" cy="460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X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B38C40-F351-7B0A-705E-6D65DDC950D7}"/>
                </a:ext>
              </a:extLst>
            </p:cNvPr>
            <p:cNvCxnSpPr>
              <a:stCxn id="19" idx="6"/>
              <a:endCxn id="18" idx="2"/>
            </p:cNvCxnSpPr>
            <p:nvPr/>
          </p:nvCxnSpPr>
          <p:spPr>
            <a:xfrm>
              <a:off x="4875584" y="3598493"/>
              <a:ext cx="19277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7687D4E-1A38-90F9-657D-57A06D66BA10}"/>
                </a:ext>
              </a:extLst>
            </p:cNvPr>
            <p:cNvCxnSpPr>
              <a:cxnSpLocks/>
              <a:stCxn id="19" idx="7"/>
              <a:endCxn id="20" idx="3"/>
            </p:cNvCxnSpPr>
            <p:nvPr/>
          </p:nvCxnSpPr>
          <p:spPr>
            <a:xfrm flipV="1">
              <a:off x="4812366" y="2616642"/>
              <a:ext cx="872280" cy="8190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C96AE1-2B14-51C7-9B48-8876AC6F4F6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6006649" y="2616642"/>
              <a:ext cx="859905" cy="8190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046D59-A975-85FD-6001-C00A8EBE7044}"/>
              </a:ext>
            </a:extLst>
          </p:cNvPr>
          <p:cNvGrpSpPr/>
          <p:nvPr/>
        </p:nvGrpSpPr>
        <p:grpSpPr>
          <a:xfrm>
            <a:off x="8520443" y="1778149"/>
            <a:ext cx="2791114" cy="1982191"/>
            <a:chOff x="8209515" y="1846587"/>
            <a:chExt cx="2791114" cy="198219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9614C1-18CE-6B8E-0379-C173E08AD08B}"/>
                </a:ext>
              </a:extLst>
            </p:cNvPr>
            <p:cNvSpPr/>
            <p:nvPr/>
          </p:nvSpPr>
          <p:spPr>
            <a:xfrm>
              <a:off x="10568948" y="3368207"/>
              <a:ext cx="431681" cy="460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Y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A88449-6AC8-0F86-A242-21EE6CAA5479}"/>
                </a:ext>
              </a:extLst>
            </p:cNvPr>
            <p:cNvSpPr/>
            <p:nvPr/>
          </p:nvSpPr>
          <p:spPr>
            <a:xfrm>
              <a:off x="8209515" y="3368207"/>
              <a:ext cx="431681" cy="460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Z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AD2E6B-CD8E-1C2B-BEF5-B29F4D6BC3C4}"/>
                </a:ext>
              </a:extLst>
            </p:cNvPr>
            <p:cNvSpPr/>
            <p:nvPr/>
          </p:nvSpPr>
          <p:spPr>
            <a:xfrm>
              <a:off x="9387040" y="2223520"/>
              <a:ext cx="431681" cy="4605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>
                  <a:solidFill>
                    <a:schemeClr val="tx1"/>
                  </a:solidFill>
                  <a:latin typeface="Cambria Math" panose="02040503050406030204" pitchFamily="18" charset="0"/>
                </a:rPr>
                <a:t>X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AC5A3AC-CD0D-7B3F-8994-6E89CA342A28}"/>
                </a:ext>
              </a:extLst>
            </p:cNvPr>
            <p:cNvCxnSpPr>
              <a:stCxn id="25" idx="6"/>
              <a:endCxn id="24" idx="2"/>
            </p:cNvCxnSpPr>
            <p:nvPr/>
          </p:nvCxnSpPr>
          <p:spPr>
            <a:xfrm>
              <a:off x="8641196" y="3598493"/>
              <a:ext cx="19277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C37A324-138A-F1DD-A758-D9F04780B6C0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9772261" y="2616642"/>
              <a:ext cx="859905" cy="8190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Graphic 28" descr="Hammer with solid fill">
              <a:extLst>
                <a:ext uri="{FF2B5EF4-FFF2-40B4-BE49-F238E27FC236}">
                  <a16:creationId xmlns:a16="http://schemas.microsoft.com/office/drawing/2014/main" id="{3DA23037-C111-4898-37AD-BBF4448BE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79863" y="1846587"/>
              <a:ext cx="707177" cy="75386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11EE250-E7AA-F14B-A6CD-F917D853C1AF}"/>
              </a:ext>
            </a:extLst>
          </p:cNvPr>
          <p:cNvSpPr txBox="1"/>
          <p:nvPr/>
        </p:nvSpPr>
        <p:spPr>
          <a:xfrm>
            <a:off x="995596" y="4673537"/>
            <a:ext cx="1675210" cy="603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600"/>
              <a:t>Pearl’s framework of causality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FDAF3-BA5F-6A80-B372-9ADA76DAA6C2}"/>
              </a:ext>
            </a:extLst>
          </p:cNvPr>
          <p:cNvSpPr/>
          <p:nvPr/>
        </p:nvSpPr>
        <p:spPr>
          <a:xfrm rot="16200000">
            <a:off x="551293" y="4876171"/>
            <a:ext cx="576932" cy="1254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574D083-DAF1-57CB-5F37-AAB667B66CBC}"/>
              </a:ext>
            </a:extLst>
          </p:cNvPr>
          <p:cNvSpPr/>
          <p:nvPr/>
        </p:nvSpPr>
        <p:spPr>
          <a:xfrm>
            <a:off x="4540079" y="1311448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Observational distribution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DAE4A09-736E-9243-B858-F3DE26C1804F}"/>
              </a:ext>
            </a:extLst>
          </p:cNvPr>
          <p:cNvSpPr/>
          <p:nvPr/>
        </p:nvSpPr>
        <p:spPr>
          <a:xfrm>
            <a:off x="8831732" y="131144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Interventional distribution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798AD2-C798-A5C5-7136-5E099F300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476" y="3840982"/>
            <a:ext cx="1256655" cy="28525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10A658-647B-C8A3-7C20-B552031BD7CD}"/>
              </a:ext>
            </a:extLst>
          </p:cNvPr>
          <p:cNvCxnSpPr/>
          <p:nvPr/>
        </p:nvCxnSpPr>
        <p:spPr>
          <a:xfrm>
            <a:off x="3759200" y="1300964"/>
            <a:ext cx="0" cy="438727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F2C2E8-1A27-5A7E-8C04-AE00077D47E9}"/>
              </a:ext>
            </a:extLst>
          </p:cNvPr>
          <p:cNvCxnSpPr/>
          <p:nvPr/>
        </p:nvCxnSpPr>
        <p:spPr>
          <a:xfrm>
            <a:off x="8012546" y="1336419"/>
            <a:ext cx="0" cy="438727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56BB28-0930-3C54-0A8A-F87CE5134583}"/>
              </a:ext>
            </a:extLst>
          </p:cNvPr>
          <p:cNvGrpSpPr/>
          <p:nvPr/>
        </p:nvGrpSpPr>
        <p:grpSpPr>
          <a:xfrm>
            <a:off x="4755171" y="4504876"/>
            <a:ext cx="1893796" cy="822090"/>
            <a:chOff x="4827156" y="4017762"/>
            <a:chExt cx="1893796" cy="82209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D730A4-6325-E9E8-D69F-678931E74CC6}"/>
                </a:ext>
              </a:extLst>
            </p:cNvPr>
            <p:cNvSpPr txBox="1"/>
            <p:nvPr/>
          </p:nvSpPr>
          <p:spPr>
            <a:xfrm>
              <a:off x="5045742" y="4040843"/>
              <a:ext cx="1675210" cy="7990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600"/>
                <a:t>Data is collected by </a:t>
              </a:r>
              <a:r>
                <a:rPr lang="en-GB" sz="16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observing</a:t>
              </a:r>
              <a:r>
                <a:rPr lang="en-GB" sz="1600"/>
                <a:t> the system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4F67A5-9E2A-838A-7DF0-1A62B91395D7}"/>
                </a:ext>
              </a:extLst>
            </p:cNvPr>
            <p:cNvSpPr/>
            <p:nvPr/>
          </p:nvSpPr>
          <p:spPr>
            <a:xfrm rot="16200000">
              <a:off x="4501140" y="4343778"/>
              <a:ext cx="799008" cy="14697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709400-9BE8-DB62-790D-60D2A8301A17}"/>
              </a:ext>
            </a:extLst>
          </p:cNvPr>
          <p:cNvGrpSpPr/>
          <p:nvPr/>
        </p:nvGrpSpPr>
        <p:grpSpPr>
          <a:xfrm>
            <a:off x="8826845" y="4527958"/>
            <a:ext cx="2357517" cy="822090"/>
            <a:chOff x="4827156" y="4017762"/>
            <a:chExt cx="1893796" cy="82209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3145AF-26F5-956A-B2CC-D8560CC5240F}"/>
                </a:ext>
              </a:extLst>
            </p:cNvPr>
            <p:cNvSpPr txBox="1"/>
            <p:nvPr/>
          </p:nvSpPr>
          <p:spPr>
            <a:xfrm>
              <a:off x="5045742" y="4040843"/>
              <a:ext cx="1675210" cy="7990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600"/>
                <a:t>Data is collected by </a:t>
              </a:r>
              <a:r>
                <a:rPr lang="en-GB" sz="16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actively intervening</a:t>
              </a:r>
              <a:r>
                <a:rPr lang="en-GB" sz="1600"/>
                <a:t> on the system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8857A11-1035-BCE4-A9EE-0BA5656F3948}"/>
                </a:ext>
              </a:extLst>
            </p:cNvPr>
            <p:cNvSpPr/>
            <p:nvPr/>
          </p:nvSpPr>
          <p:spPr>
            <a:xfrm rot="16200000">
              <a:off x="4501140" y="4343778"/>
              <a:ext cx="799008" cy="14697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1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Causal Discovery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Background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5CDDC6-26EF-B11E-8A36-BE7AC01AD9C7}"/>
              </a:ext>
            </a:extLst>
          </p:cNvPr>
          <p:cNvSpPr/>
          <p:nvPr/>
        </p:nvSpPr>
        <p:spPr>
          <a:xfrm>
            <a:off x="1950642" y="173458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959D8E-6157-B910-31B0-7D5364505EAC}"/>
              </a:ext>
            </a:extLst>
          </p:cNvPr>
          <p:cNvSpPr/>
          <p:nvPr/>
        </p:nvSpPr>
        <p:spPr>
          <a:xfrm>
            <a:off x="7279782" y="1734587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Bayesian Approach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4BC656-CC27-F898-C123-C168F2E6B641}"/>
              </a:ext>
            </a:extLst>
          </p:cNvPr>
          <p:cNvGrpSpPr/>
          <p:nvPr/>
        </p:nvGrpSpPr>
        <p:grpSpPr>
          <a:xfrm>
            <a:off x="7438087" y="4806065"/>
            <a:ext cx="3112364" cy="799010"/>
            <a:chOff x="4827157" y="4017760"/>
            <a:chExt cx="1824873" cy="7990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979794-74A8-9E05-02B4-41D4D52BDECB}"/>
                </a:ext>
              </a:extLst>
            </p:cNvPr>
            <p:cNvSpPr txBox="1"/>
            <p:nvPr/>
          </p:nvSpPr>
          <p:spPr>
            <a:xfrm>
              <a:off x="4976820" y="4017760"/>
              <a:ext cx="1675210" cy="7990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600"/>
                <a:t>Allows us to capture the </a:t>
              </a:r>
              <a:r>
                <a:rPr lang="en-GB" sz="16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epistemic uncertainty</a:t>
              </a:r>
              <a:r>
                <a:rPr lang="en-GB" sz="1600"/>
                <a:t> over the graphs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39E0ED-1140-ACAB-A510-481E5E4116BC}"/>
                </a:ext>
              </a:extLst>
            </p:cNvPr>
            <p:cNvSpPr/>
            <p:nvPr/>
          </p:nvSpPr>
          <p:spPr>
            <a:xfrm rot="16200000">
              <a:off x="4472432" y="4372487"/>
              <a:ext cx="799008" cy="8955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184D6BD-ECB2-4402-E996-06817EA1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14" y="3207320"/>
            <a:ext cx="3658077" cy="5865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3FCC07-5282-CADC-E813-38269D9A9711}"/>
              </a:ext>
            </a:extLst>
          </p:cNvPr>
          <p:cNvCxnSpPr>
            <a:cxnSpLocks/>
          </p:cNvCxnSpPr>
          <p:nvPr/>
        </p:nvCxnSpPr>
        <p:spPr>
          <a:xfrm>
            <a:off x="8098828" y="2789403"/>
            <a:ext cx="205025" cy="28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11E269-F1CA-4952-F829-668E4C76453D}"/>
              </a:ext>
            </a:extLst>
          </p:cNvPr>
          <p:cNvSpPr txBox="1"/>
          <p:nvPr/>
        </p:nvSpPr>
        <p:spPr>
          <a:xfrm>
            <a:off x="7687436" y="2563071"/>
            <a:ext cx="822784" cy="2278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1F3DA-490C-A7A4-CFCE-B5FD2CDF05D0}"/>
              </a:ext>
            </a:extLst>
          </p:cNvPr>
          <p:cNvSpPr txBox="1"/>
          <p:nvPr/>
        </p:nvSpPr>
        <p:spPr>
          <a:xfrm>
            <a:off x="9428490" y="2561599"/>
            <a:ext cx="822784" cy="2278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prior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AFA8D1-FF73-8F20-2227-755022BA6904}"/>
              </a:ext>
            </a:extLst>
          </p:cNvPr>
          <p:cNvCxnSpPr>
            <a:cxnSpLocks/>
          </p:cNvCxnSpPr>
          <p:nvPr/>
        </p:nvCxnSpPr>
        <p:spPr>
          <a:xfrm flipH="1">
            <a:off x="9352471" y="2789403"/>
            <a:ext cx="152038" cy="29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A41453E-AA14-AED9-89ED-EB02B71A1CB5}"/>
              </a:ext>
            </a:extLst>
          </p:cNvPr>
          <p:cNvSpPr/>
          <p:nvPr/>
        </p:nvSpPr>
        <p:spPr>
          <a:xfrm rot="5400000">
            <a:off x="8790167" y="2885286"/>
            <a:ext cx="239989" cy="244545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184A7-4BC3-DDFB-728D-DA6E61D058AB}"/>
              </a:ext>
            </a:extLst>
          </p:cNvPr>
          <p:cNvSpPr txBox="1"/>
          <p:nvPr/>
        </p:nvSpPr>
        <p:spPr>
          <a:xfrm>
            <a:off x="8517537" y="4308222"/>
            <a:ext cx="822784" cy="2278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marginal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E85B78-122A-1BDE-81FD-5085C76E8F7F}"/>
              </a:ext>
            </a:extLst>
          </p:cNvPr>
          <p:cNvCxnSpPr/>
          <p:nvPr/>
        </p:nvCxnSpPr>
        <p:spPr>
          <a:xfrm>
            <a:off x="5932137" y="1727473"/>
            <a:ext cx="0" cy="438727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8C53E7-04E0-3CCB-AB66-40F81CACD239}"/>
              </a:ext>
            </a:extLst>
          </p:cNvPr>
          <p:cNvSpPr txBox="1"/>
          <p:nvPr/>
        </p:nvSpPr>
        <p:spPr>
          <a:xfrm>
            <a:off x="1311957" y="2395374"/>
            <a:ext cx="3479589" cy="17074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/>
              <a:t>Learning the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 causal structure </a:t>
            </a:r>
            <a:r>
              <a:rPr lang="en-GB" sz="1600">
                <a:solidFill>
                  <a:schemeClr val="tx1"/>
                </a:solidFill>
              </a:rPr>
              <a:t>from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data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</a:rPr>
              <a:t>The problem is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non-identifiable</a:t>
            </a:r>
            <a:r>
              <a:rPr lang="en-GB" sz="1600"/>
              <a:t> using observational data</a:t>
            </a:r>
          </a:p>
          <a:p>
            <a:pPr marL="171450" indent="-17145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/>
              <a:t>Interventional data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improves identifiability </a:t>
            </a:r>
            <a:r>
              <a:rPr lang="en-GB" sz="1600"/>
              <a:t>of the causal graph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GB" sz="16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A8F7AB0-0333-88BA-AB0F-7B4C90391327}"/>
              </a:ext>
            </a:extLst>
          </p:cNvPr>
          <p:cNvGrpSpPr/>
          <p:nvPr/>
        </p:nvGrpSpPr>
        <p:grpSpPr>
          <a:xfrm>
            <a:off x="1581632" y="4188894"/>
            <a:ext cx="2927977" cy="1658119"/>
            <a:chOff x="1242957" y="3639710"/>
            <a:chExt cx="2927977" cy="165811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CF71D0-B786-EDEF-2D5F-32AA3EE9546A}"/>
                </a:ext>
              </a:extLst>
            </p:cNvPr>
            <p:cNvGrpSpPr/>
            <p:nvPr/>
          </p:nvGrpSpPr>
          <p:grpSpPr>
            <a:xfrm>
              <a:off x="1242957" y="3959965"/>
              <a:ext cx="1197559" cy="1337864"/>
              <a:chOff x="1167627" y="3539865"/>
              <a:chExt cx="1197559" cy="13378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7AEC9-7F53-C2E6-D1AB-8AA19D83787C}"/>
                      </a:ext>
                    </a:extLst>
                  </p:cNvPr>
                  <p:cNvSpPr txBox="1"/>
                  <p:nvPr/>
                </p:nvSpPr>
                <p:spPr>
                  <a:xfrm>
                    <a:off x="1167627" y="3539865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7AEC9-7F53-C2E6-D1AB-8AA19D8378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7627" y="3539865"/>
                    <a:ext cx="427382" cy="51935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8F819A9-97DD-B338-DAAC-7F5A88AD03A4}"/>
                      </a:ext>
                    </a:extLst>
                  </p:cNvPr>
                  <p:cNvSpPr txBox="1"/>
                  <p:nvPr/>
                </p:nvSpPr>
                <p:spPr>
                  <a:xfrm>
                    <a:off x="1937804" y="3539865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8F819A9-97DD-B338-DAAC-7F5A88AD03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7804" y="3539865"/>
                    <a:ext cx="427382" cy="51935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44C1A54-5874-A890-3078-9C0A8EB222A9}"/>
                      </a:ext>
                    </a:extLst>
                  </p:cNvPr>
                  <p:cNvSpPr txBox="1"/>
                  <p:nvPr/>
                </p:nvSpPr>
                <p:spPr>
                  <a:xfrm>
                    <a:off x="1167627" y="4358378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44C1A54-5874-A890-3078-9C0A8EB22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7627" y="4358378"/>
                    <a:ext cx="427382" cy="51935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r="-41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D76494C-2207-B87C-9BB4-38664FEC66BC}"/>
                      </a:ext>
                    </a:extLst>
                  </p:cNvPr>
                  <p:cNvSpPr txBox="1"/>
                  <p:nvPr/>
                </p:nvSpPr>
                <p:spPr>
                  <a:xfrm>
                    <a:off x="1937804" y="4358378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D76494C-2207-B87C-9BB4-38664FEC66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7804" y="4358378"/>
                    <a:ext cx="427382" cy="519351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6204FDA-7B37-B1B3-5397-F0672930194B}"/>
                  </a:ext>
                </a:extLst>
              </p:cNvPr>
              <p:cNvCxnSpPr>
                <a:cxnSpLocks/>
                <a:endCxn id="23" idx="0"/>
              </p:cNvCxnSpPr>
              <p:nvPr/>
            </p:nvCxnSpPr>
            <p:spPr>
              <a:xfrm>
                <a:off x="1381318" y="4059217"/>
                <a:ext cx="0" cy="299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3D217FF-D456-1F97-3617-AA09440A06D5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1595009" y="3793903"/>
                <a:ext cx="342795" cy="5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A646606-FFAC-2C65-1CA7-A8AB9994705D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>
                <a:off x="2151495" y="4065153"/>
                <a:ext cx="0" cy="2932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6BFAB1D-A96E-0145-EB62-8BC60D986544}"/>
                  </a:ext>
                </a:extLst>
              </p:cNvPr>
              <p:cNvCxnSpPr>
                <a:cxnSpLocks/>
                <a:endCxn id="24" idx="2"/>
              </p:cNvCxnSpPr>
              <p:nvPr/>
            </p:nvCxnSpPr>
            <p:spPr>
              <a:xfrm>
                <a:off x="1595009" y="4618053"/>
                <a:ext cx="34279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1CEBD7D-BD9A-30B0-06AE-AF3619AFE4F1}"/>
                </a:ext>
              </a:extLst>
            </p:cNvPr>
            <p:cNvGrpSpPr/>
            <p:nvPr/>
          </p:nvGrpSpPr>
          <p:grpSpPr>
            <a:xfrm>
              <a:off x="2973375" y="3959965"/>
              <a:ext cx="1197559" cy="1337864"/>
              <a:chOff x="1167627" y="3539865"/>
              <a:chExt cx="1197559" cy="13378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8EDD083-4554-9E47-2CAA-CE7EF0ED893F}"/>
                      </a:ext>
                    </a:extLst>
                  </p:cNvPr>
                  <p:cNvSpPr txBox="1"/>
                  <p:nvPr/>
                </p:nvSpPr>
                <p:spPr>
                  <a:xfrm>
                    <a:off x="1167627" y="3539865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8EDD083-4554-9E47-2CAA-CE7EF0ED8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7627" y="3539865"/>
                    <a:ext cx="427382" cy="519351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1DB8D36-56D4-B3AC-3F4C-E7FF737F61B2}"/>
                      </a:ext>
                    </a:extLst>
                  </p:cNvPr>
                  <p:cNvSpPr txBox="1"/>
                  <p:nvPr/>
                </p:nvSpPr>
                <p:spPr>
                  <a:xfrm>
                    <a:off x="1937804" y="3539865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1DB8D36-56D4-B3AC-3F4C-E7FF737F61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7804" y="3539865"/>
                    <a:ext cx="427382" cy="51935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5205564-4C3E-36D3-2D9D-236017155781}"/>
                      </a:ext>
                    </a:extLst>
                  </p:cNvPr>
                  <p:cNvSpPr txBox="1"/>
                  <p:nvPr/>
                </p:nvSpPr>
                <p:spPr>
                  <a:xfrm>
                    <a:off x="1167627" y="4358378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5205564-4C3E-36D3-2D9D-236017155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7627" y="4358378"/>
                    <a:ext cx="427382" cy="519351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r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89A9FC7-BB8A-4BF0-2A78-3A1E309C689C}"/>
                      </a:ext>
                    </a:extLst>
                  </p:cNvPr>
                  <p:cNvSpPr txBox="1"/>
                  <p:nvPr/>
                </p:nvSpPr>
                <p:spPr>
                  <a:xfrm>
                    <a:off x="1937804" y="4358378"/>
                    <a:ext cx="427382" cy="51935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89A9FC7-BB8A-4BF0-2A78-3A1E309C68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7804" y="4358378"/>
                    <a:ext cx="427382" cy="519351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FFAA8BE-AA4C-E67C-CA87-3DFAD373BA62}"/>
                  </a:ext>
                </a:extLst>
              </p:cNvPr>
              <p:cNvCxnSpPr>
                <a:cxnSpLocks/>
                <a:endCxn id="41" idx="0"/>
              </p:cNvCxnSpPr>
              <p:nvPr/>
            </p:nvCxnSpPr>
            <p:spPr>
              <a:xfrm>
                <a:off x="1381318" y="4059217"/>
                <a:ext cx="0" cy="299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3DD0FAF-7D65-64AF-0EA2-FBCCFE0F5216}"/>
                  </a:ext>
                </a:extLst>
              </p:cNvPr>
              <p:cNvCxnSpPr>
                <a:cxnSpLocks/>
                <a:stCxn id="40" idx="2"/>
                <a:endCxn id="39" idx="6"/>
              </p:cNvCxnSpPr>
              <p:nvPr/>
            </p:nvCxnSpPr>
            <p:spPr>
              <a:xfrm flipH="1">
                <a:off x="1595009" y="3799541"/>
                <a:ext cx="3427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47E1155-614E-FB65-133A-DF03AD69B224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>
                <a:off x="2151495" y="4065153"/>
                <a:ext cx="0" cy="2932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68FCF01-87C4-750B-2981-960E9FA0561C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1595009" y="4618053"/>
                <a:ext cx="34279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6699E6-8425-AC0B-F735-26E368F21F1A}"/>
                </a:ext>
              </a:extLst>
            </p:cNvPr>
            <p:cNvSpPr txBox="1"/>
            <p:nvPr/>
          </p:nvSpPr>
          <p:spPr>
            <a:xfrm>
              <a:off x="1695818" y="3639710"/>
              <a:ext cx="2260344" cy="369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600">
                  <a:solidFill>
                    <a:schemeClr val="tx1"/>
                  </a:solidFill>
                </a:rPr>
                <a:t>Markov Equivalent DAGs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96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8" y="0"/>
            <a:ext cx="5614823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6" y="609173"/>
            <a:ext cx="5614823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Bayesian Optimal Experimental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Background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B1AC5D-2F96-FEBE-0D67-2E4B9150D7E9}"/>
              </a:ext>
            </a:extLst>
          </p:cNvPr>
          <p:cNvSpPr/>
          <p:nvPr/>
        </p:nvSpPr>
        <p:spPr>
          <a:xfrm>
            <a:off x="2264515" y="1850532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B444C-B952-61E9-409A-B470AD2D78D4}"/>
              </a:ext>
            </a:extLst>
          </p:cNvPr>
          <p:cNvSpPr/>
          <p:nvPr/>
        </p:nvSpPr>
        <p:spPr>
          <a:xfrm>
            <a:off x="7344225" y="1850532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CF07F0-93A1-7EE8-FA96-91DC874E092C}"/>
              </a:ext>
            </a:extLst>
          </p:cNvPr>
          <p:cNvCxnSpPr>
            <a:cxnSpLocks/>
          </p:cNvCxnSpPr>
          <p:nvPr/>
        </p:nvCxnSpPr>
        <p:spPr>
          <a:xfrm>
            <a:off x="5883728" y="1850532"/>
            <a:ext cx="0" cy="300779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5E4121-87A0-F6F0-5E98-3CCA4F367251}"/>
              </a:ext>
            </a:extLst>
          </p:cNvPr>
          <p:cNvSpPr txBox="1"/>
          <p:nvPr/>
        </p:nvSpPr>
        <p:spPr>
          <a:xfrm>
            <a:off x="1126838" y="2543156"/>
            <a:ext cx="4406610" cy="14986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/>
              <a:t>It is a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downstream </a:t>
            </a:r>
            <a:r>
              <a:rPr lang="en-GB" sz="1600">
                <a:solidFill>
                  <a:schemeClr val="tx1"/>
                </a:solidFill>
              </a:rPr>
              <a:t>task for Bayesian Causal Discovery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/>
              <a:t>Interventions in the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 real-world </a:t>
            </a:r>
            <a:r>
              <a:rPr lang="en-GB" sz="1600"/>
              <a:t>are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costly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</a:rPr>
              <a:t>Selects interventions to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learn the causal graph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1D480B-F0E9-DE9E-D612-E206C6D1925E}"/>
              </a:ext>
            </a:extLst>
          </p:cNvPr>
          <p:cNvGrpSpPr/>
          <p:nvPr/>
        </p:nvGrpSpPr>
        <p:grpSpPr>
          <a:xfrm>
            <a:off x="3619619" y="4931401"/>
            <a:ext cx="1656684" cy="1322350"/>
            <a:chOff x="6839123" y="2987107"/>
            <a:chExt cx="2315486" cy="1992615"/>
          </a:xfrm>
        </p:grpSpPr>
        <p:pic>
          <p:nvPicPr>
            <p:cNvPr id="10" name="Graphic 9" descr="Hammer with solid fill">
              <a:extLst>
                <a:ext uri="{FF2B5EF4-FFF2-40B4-BE49-F238E27FC236}">
                  <a16:creationId xmlns:a16="http://schemas.microsoft.com/office/drawing/2014/main" id="{E6663B53-2C22-5308-C5FC-962D4C843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84" y="2987107"/>
              <a:ext cx="707177" cy="753865"/>
            </a:xfrm>
            <a:prstGeom prst="rect">
              <a:avLst/>
            </a:prstGeom>
          </p:spPr>
        </p:pic>
        <p:pic>
          <p:nvPicPr>
            <p:cNvPr id="11" name="Graphic 10" descr="Hammer with solid fill">
              <a:extLst>
                <a:ext uri="{FF2B5EF4-FFF2-40B4-BE49-F238E27FC236}">
                  <a16:creationId xmlns:a16="http://schemas.microsoft.com/office/drawing/2014/main" id="{2B82452F-EEAA-4D8E-42E6-97FE6B0C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39123" y="3181525"/>
              <a:ext cx="707177" cy="753865"/>
            </a:xfrm>
            <a:prstGeom prst="rect">
              <a:avLst/>
            </a:prstGeom>
          </p:spPr>
        </p:pic>
        <p:pic>
          <p:nvPicPr>
            <p:cNvPr id="12" name="Graphic 11" descr="Hammer with solid fill">
              <a:extLst>
                <a:ext uri="{FF2B5EF4-FFF2-40B4-BE49-F238E27FC236}">
                  <a16:creationId xmlns:a16="http://schemas.microsoft.com/office/drawing/2014/main" id="{216470DC-8C8D-B6FE-922E-DBF2D65C6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13295" y="4094922"/>
              <a:ext cx="707177" cy="753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015B12F-62F3-948A-17C2-632993394546}"/>
                    </a:ext>
                  </a:extLst>
                </p:cNvPr>
                <p:cNvSpPr/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015B12F-62F3-948A-17C2-632993394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0" y="3554392"/>
                  <a:ext cx="454082" cy="50786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634B2F1-F7DE-D5E4-D972-6E75EB2F2148}"/>
                    </a:ext>
                  </a:extLst>
                </p:cNvPr>
                <p:cNvSpPr/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634B2F1-F7DE-D5E4-D972-6E75EB2F21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527" y="3433788"/>
                  <a:ext cx="454082" cy="50786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48731FD-8100-3D44-2D3D-AC5A4844DC00}"/>
                    </a:ext>
                  </a:extLst>
                </p:cNvPr>
                <p:cNvSpPr/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48731FD-8100-3D44-2D3D-AC5A4844DC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213" y="4471855"/>
                  <a:ext cx="454082" cy="507867"/>
                </a:xfrm>
                <a:prstGeom prst="ellipse">
                  <a:avLst/>
                </a:prstGeom>
                <a:blipFill>
                  <a:blip r:embed="rId6"/>
                  <a:stretch>
                    <a:fillRect l="-3448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05417-5734-EFE5-21B0-349C3A4791F7}"/>
              </a:ext>
            </a:extLst>
          </p:cNvPr>
          <p:cNvGrpSpPr/>
          <p:nvPr/>
        </p:nvGrpSpPr>
        <p:grpSpPr>
          <a:xfrm>
            <a:off x="6279388" y="4657809"/>
            <a:ext cx="2129673" cy="1974180"/>
            <a:chOff x="8661936" y="4082673"/>
            <a:chExt cx="2129673" cy="19741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2E331-A6AE-3776-FA0F-61D30A187B07}"/>
                </a:ext>
              </a:extLst>
            </p:cNvPr>
            <p:cNvSpPr txBox="1"/>
            <p:nvPr/>
          </p:nvSpPr>
          <p:spPr>
            <a:xfrm rot="16200000">
              <a:off x="8137750" y="4606859"/>
              <a:ext cx="1571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EIG</a:t>
              </a:r>
            </a:p>
            <a:p>
              <a:endParaRPr lang="en-GB" sz="140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D7AD24-1656-1450-BE4E-EC0A1E80A85B}"/>
                </a:ext>
              </a:extLst>
            </p:cNvPr>
            <p:cNvCxnSpPr/>
            <p:nvPr/>
          </p:nvCxnSpPr>
          <p:spPr>
            <a:xfrm>
              <a:off x="9068992" y="4651537"/>
              <a:ext cx="0" cy="10027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DD76B20-1374-ED61-49FC-9C051396F2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8991" y="5654265"/>
              <a:ext cx="170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9E4DE9-1A63-66D3-D5FB-A1D1EB8F3933}"/>
                    </a:ext>
                  </a:extLst>
                </p:cNvPr>
                <p:cNvSpPr txBox="1"/>
                <p:nvPr/>
              </p:nvSpPr>
              <p:spPr>
                <a:xfrm>
                  <a:off x="9143772" y="5741832"/>
                  <a:ext cx="314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9E4DE9-1A63-66D3-D5FB-A1D1EB8F3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3772" y="5741832"/>
                  <a:ext cx="314272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DDF6410-4802-6D0B-7AED-16E9FD9B2B77}"/>
                    </a:ext>
                  </a:extLst>
                </p:cNvPr>
                <p:cNvSpPr txBox="1"/>
                <p:nvPr/>
              </p:nvSpPr>
              <p:spPr>
                <a:xfrm>
                  <a:off x="9588293" y="5749076"/>
                  <a:ext cx="314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DDF6410-4802-6D0B-7AED-16E9FD9B2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8293" y="5749076"/>
                  <a:ext cx="31427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D7BD3CC-73C4-19B3-57B0-2DE8217705D4}"/>
                    </a:ext>
                  </a:extLst>
                </p:cNvPr>
                <p:cNvSpPr txBox="1"/>
                <p:nvPr/>
              </p:nvSpPr>
              <p:spPr>
                <a:xfrm>
                  <a:off x="10477337" y="5741832"/>
                  <a:ext cx="314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D7BD3CC-73C4-19B3-57B0-2DE821770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7337" y="5741832"/>
                  <a:ext cx="314272" cy="307777"/>
                </a:xfrm>
                <a:prstGeom prst="rect">
                  <a:avLst/>
                </a:prstGeom>
                <a:blipFill>
                  <a:blip r:embed="rId9"/>
                  <a:stretch>
                    <a:fillRect r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C899E-2FFE-31A0-F540-2FE45A2920EC}"/>
                </a:ext>
              </a:extLst>
            </p:cNvPr>
            <p:cNvSpPr/>
            <p:nvPr/>
          </p:nvSpPr>
          <p:spPr>
            <a:xfrm>
              <a:off x="9197112" y="5022918"/>
              <a:ext cx="156610" cy="6313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387BAD-A7AA-2CB2-BD91-99E02286E2C6}"/>
                </a:ext>
              </a:extLst>
            </p:cNvPr>
            <p:cNvSpPr/>
            <p:nvPr/>
          </p:nvSpPr>
          <p:spPr>
            <a:xfrm>
              <a:off x="9637324" y="5230985"/>
              <a:ext cx="150927" cy="423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4B31F4-061E-B12F-7744-9A05D73CDB90}"/>
                </a:ext>
              </a:extLst>
            </p:cNvPr>
            <p:cNvSpPr/>
            <p:nvPr/>
          </p:nvSpPr>
          <p:spPr>
            <a:xfrm>
              <a:off x="10548669" y="4763043"/>
              <a:ext cx="150927" cy="891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4E0278-A39C-6108-9BB9-E865CCB42A33}"/>
                </a:ext>
              </a:extLst>
            </p:cNvPr>
            <p:cNvSpPr txBox="1"/>
            <p:nvPr/>
          </p:nvSpPr>
          <p:spPr>
            <a:xfrm>
              <a:off x="10030783" y="5266576"/>
              <a:ext cx="314272" cy="287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…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AAE97-807E-A2F6-5EBB-8BB24CD7FF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5745" y="3530353"/>
            <a:ext cx="2819907" cy="4986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98E30D-C139-F437-1400-178DD0D13A22}"/>
              </a:ext>
            </a:extLst>
          </p:cNvPr>
          <p:cNvSpPr txBox="1"/>
          <p:nvPr/>
        </p:nvSpPr>
        <p:spPr>
          <a:xfrm>
            <a:off x="8256246" y="2501111"/>
            <a:ext cx="446554" cy="2924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600">
                <a:solidFill>
                  <a:schemeClr val="tx1"/>
                </a:solidFill>
              </a:rPr>
              <a:t>EIG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12F48C-6D3B-FDAA-1A6B-1829F1E36D77}"/>
              </a:ext>
            </a:extLst>
          </p:cNvPr>
          <p:cNvCxnSpPr>
            <a:cxnSpLocks/>
          </p:cNvCxnSpPr>
          <p:nvPr/>
        </p:nvCxnSpPr>
        <p:spPr>
          <a:xfrm flipV="1">
            <a:off x="6821739" y="3796777"/>
            <a:ext cx="287385" cy="53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52C630-AC3D-8B19-1375-A0B9CEDC89EF}"/>
              </a:ext>
            </a:extLst>
          </p:cNvPr>
          <p:cNvSpPr txBox="1"/>
          <p:nvPr/>
        </p:nvSpPr>
        <p:spPr>
          <a:xfrm>
            <a:off x="6406402" y="4437399"/>
            <a:ext cx="923837" cy="423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selected experiment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0C0472-BB8C-9057-F9CF-E199F179797B}"/>
              </a:ext>
            </a:extLst>
          </p:cNvPr>
          <p:cNvCxnSpPr>
            <a:cxnSpLocks/>
          </p:cNvCxnSpPr>
          <p:nvPr/>
        </p:nvCxnSpPr>
        <p:spPr>
          <a:xfrm>
            <a:off x="8615698" y="3121997"/>
            <a:ext cx="223277" cy="36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448A298-1652-7D6B-3CA7-93651B708F97}"/>
              </a:ext>
            </a:extLst>
          </p:cNvPr>
          <p:cNvSpPr txBox="1"/>
          <p:nvPr/>
        </p:nvSpPr>
        <p:spPr>
          <a:xfrm>
            <a:off x="8265417" y="2888585"/>
            <a:ext cx="923837" cy="2924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outcome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CABBC9-0AFF-3EFB-9500-ED8D8F1C82CE}"/>
              </a:ext>
            </a:extLst>
          </p:cNvPr>
          <p:cNvCxnSpPr>
            <a:cxnSpLocks/>
          </p:cNvCxnSpPr>
          <p:nvPr/>
        </p:nvCxnSpPr>
        <p:spPr>
          <a:xfrm flipH="1" flipV="1">
            <a:off x="9194490" y="3872278"/>
            <a:ext cx="365146" cy="459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19B7381-881C-EDB8-DBF8-62C1FA9A4A40}"/>
              </a:ext>
            </a:extLst>
          </p:cNvPr>
          <p:cNvSpPr txBox="1"/>
          <p:nvPr/>
        </p:nvSpPr>
        <p:spPr>
          <a:xfrm>
            <a:off x="9345259" y="4391201"/>
            <a:ext cx="923837" cy="2924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3806878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A4D1-677B-2EFF-88E7-B748F683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CAAD167-3A5D-4CFB-8B55-900E731ED996}"/>
              </a:ext>
            </a:extLst>
          </p:cNvPr>
          <p:cNvSpPr/>
          <p:nvPr/>
        </p:nvSpPr>
        <p:spPr>
          <a:xfrm>
            <a:off x="358479" y="0"/>
            <a:ext cx="4426446" cy="1045030"/>
          </a:xfrm>
          <a:prstGeom prst="rect">
            <a:avLst/>
          </a:prstGeom>
          <a:solidFill>
            <a:schemeClr val="accent3">
              <a:lumMod val="20000"/>
              <a:lumOff val="80000"/>
              <a:alpha val="534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3D5E-4392-4ECE-2A32-91551DC6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77" y="609173"/>
            <a:ext cx="4303748" cy="516242"/>
          </a:xfrm>
          <a:ln>
            <a:noFill/>
          </a:ln>
        </p:spPr>
        <p:txBody>
          <a:bodyPr/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Causal Bayesian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C74E-508E-2D37-80BE-A0011296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59542D1-C76A-9C90-27D0-9176310A0075}"/>
              </a:ext>
            </a:extLst>
          </p:cNvPr>
          <p:cNvSpPr txBox="1">
            <a:spLocks/>
          </p:cNvSpPr>
          <p:nvPr/>
        </p:nvSpPr>
        <p:spPr>
          <a:xfrm>
            <a:off x="451033" y="30144"/>
            <a:ext cx="3659897" cy="5232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Background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CE0FB8-C19E-F549-3026-0DAF6DD93B1C}"/>
              </a:ext>
            </a:extLst>
          </p:cNvPr>
          <p:cNvSpPr/>
          <p:nvPr/>
        </p:nvSpPr>
        <p:spPr>
          <a:xfrm rot="16200000">
            <a:off x="-336614" y="336616"/>
            <a:ext cx="1045029" cy="371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D7EE19-69AB-8446-B866-F3EB5FA8CD66}"/>
              </a:ext>
            </a:extLst>
          </p:cNvPr>
          <p:cNvSpPr/>
          <p:nvPr/>
        </p:nvSpPr>
        <p:spPr>
          <a:xfrm>
            <a:off x="2264515" y="1850532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2614DD-B906-097B-9D07-21A30475BB10}"/>
              </a:ext>
            </a:extLst>
          </p:cNvPr>
          <p:cNvSpPr/>
          <p:nvPr/>
        </p:nvSpPr>
        <p:spPr>
          <a:xfrm>
            <a:off x="7344225" y="1850532"/>
            <a:ext cx="2048144" cy="46057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5">
              <a:lnSpc>
                <a:spcPct val="90000"/>
              </a:lnSpc>
              <a:spcBef>
                <a:spcPct val="0"/>
              </a:spcBef>
            </a:pPr>
            <a:r>
              <a:rPr lang="en-GB" sz="1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3171B0-45AC-C13E-58E5-EFE986CD6993}"/>
              </a:ext>
            </a:extLst>
          </p:cNvPr>
          <p:cNvCxnSpPr>
            <a:cxnSpLocks/>
          </p:cNvCxnSpPr>
          <p:nvPr/>
        </p:nvCxnSpPr>
        <p:spPr>
          <a:xfrm>
            <a:off x="5983101" y="1850532"/>
            <a:ext cx="0" cy="244437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DF5A43-75B3-9B9E-0465-EF8C676A5972}"/>
              </a:ext>
            </a:extLst>
          </p:cNvPr>
          <p:cNvSpPr txBox="1"/>
          <p:nvPr/>
        </p:nvSpPr>
        <p:spPr>
          <a:xfrm>
            <a:off x="1108365" y="2758683"/>
            <a:ext cx="4516578" cy="1348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/>
              <a:t>Selects interventions to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optimize Y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</a:rPr>
              <a:t>Addresses two key issues of BO:</a:t>
            </a:r>
          </a:p>
          <a:p>
            <a:pPr marL="628627" lvl="1" indent="-17145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/>
              <a:t>BO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does not scale</a:t>
            </a:r>
          </a:p>
          <a:p>
            <a:pPr marL="628627" lvl="1" indent="-17145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/>
              <a:t>BO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breaks</a:t>
            </a:r>
            <a:r>
              <a:rPr lang="en-GB" sz="1600"/>
              <a:t> the </a:t>
            </a:r>
            <a:r>
              <a:rPr lang="en-GB" sz="1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dependency structure </a:t>
            </a:r>
            <a:r>
              <a:rPr lang="en-GB" sz="1600"/>
              <a:t>of a causal model</a:t>
            </a:r>
          </a:p>
          <a:p>
            <a:pPr algn="l">
              <a:lnSpc>
                <a:spcPct val="105000"/>
              </a:lnSpc>
            </a:pPr>
            <a:endParaRPr lang="en-GB" sz="16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7EF535-AB68-DBE2-F475-C09E908F46A2}"/>
              </a:ext>
            </a:extLst>
          </p:cNvPr>
          <p:cNvGrpSpPr/>
          <p:nvPr/>
        </p:nvGrpSpPr>
        <p:grpSpPr>
          <a:xfrm>
            <a:off x="3151438" y="5191854"/>
            <a:ext cx="2322442" cy="519353"/>
            <a:chOff x="2966209" y="5660813"/>
            <a:chExt cx="2322442" cy="51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ED28FB-DC5E-BC1C-055C-9A8F025E64CB}"/>
                    </a:ext>
                  </a:extLst>
                </p:cNvPr>
                <p:cNvSpPr txBox="1"/>
                <p:nvPr/>
              </p:nvSpPr>
              <p:spPr>
                <a:xfrm>
                  <a:off x="2966209" y="5660815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ED28FB-DC5E-BC1C-055C-9A8F025E6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209" y="5660815"/>
                  <a:ext cx="427382" cy="5193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A25A5C-748A-9DF6-6CD8-3871596D032D}"/>
                    </a:ext>
                  </a:extLst>
                </p:cNvPr>
                <p:cNvSpPr txBox="1"/>
                <p:nvPr/>
              </p:nvSpPr>
              <p:spPr>
                <a:xfrm>
                  <a:off x="3913739" y="5660814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A25A5C-748A-9DF6-6CD8-3871596D0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739" y="5660814"/>
                  <a:ext cx="427382" cy="5193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5CB3EF-C2A9-4EC1-7417-155A6F1016EF}"/>
                    </a:ext>
                  </a:extLst>
                </p:cNvPr>
                <p:cNvSpPr txBox="1"/>
                <p:nvPr/>
              </p:nvSpPr>
              <p:spPr>
                <a:xfrm>
                  <a:off x="4861269" y="5660813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5CB3EF-C2A9-4EC1-7417-155A6F10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269" y="5660813"/>
                  <a:ext cx="427382" cy="51935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54417AF-8750-55ED-7429-04455BCBE346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 flipV="1">
              <a:off x="3393591" y="5920490"/>
              <a:ext cx="520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341DE25-2A7D-77BD-4388-41124016B85D}"/>
                </a:ext>
              </a:extLst>
            </p:cNvPr>
            <p:cNvCxnSpPr/>
            <p:nvPr/>
          </p:nvCxnSpPr>
          <p:spPr>
            <a:xfrm flipV="1">
              <a:off x="4341121" y="5920488"/>
              <a:ext cx="520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228E6C-E4BD-D5A6-2F33-B29D701F897C}"/>
              </a:ext>
            </a:extLst>
          </p:cNvPr>
          <p:cNvSpPr txBox="1"/>
          <p:nvPr/>
        </p:nvSpPr>
        <p:spPr>
          <a:xfrm>
            <a:off x="3913739" y="4367318"/>
            <a:ext cx="70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CBO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2DB122-B49F-9F1F-06A4-17C0D7CBBD94}"/>
              </a:ext>
            </a:extLst>
          </p:cNvPr>
          <p:cNvGrpSpPr/>
          <p:nvPr/>
        </p:nvGrpSpPr>
        <p:grpSpPr>
          <a:xfrm>
            <a:off x="6340337" y="4736650"/>
            <a:ext cx="1376546" cy="1457511"/>
            <a:chOff x="6474335" y="5275515"/>
            <a:chExt cx="1376546" cy="1457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9CE09-1672-8284-9888-25F8D3A6E31D}"/>
                    </a:ext>
                  </a:extLst>
                </p:cNvPr>
                <p:cNvSpPr txBox="1"/>
                <p:nvPr/>
              </p:nvSpPr>
              <p:spPr>
                <a:xfrm>
                  <a:off x="6474335" y="5275515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9CE09-1672-8284-9888-25F8D3A6E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335" y="5275515"/>
                  <a:ext cx="427382" cy="5193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BE71C2-584D-D6F9-5805-F78502D203CA}"/>
                    </a:ext>
                  </a:extLst>
                </p:cNvPr>
                <p:cNvSpPr txBox="1"/>
                <p:nvPr/>
              </p:nvSpPr>
              <p:spPr>
                <a:xfrm>
                  <a:off x="6475969" y="6213675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BE71C2-584D-D6F9-5805-F78502D203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5969" y="6213675"/>
                  <a:ext cx="427382" cy="51935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F04283-13B1-6CC5-789B-9FA5172C1365}"/>
                    </a:ext>
                  </a:extLst>
                </p:cNvPr>
                <p:cNvSpPr txBox="1"/>
                <p:nvPr/>
              </p:nvSpPr>
              <p:spPr>
                <a:xfrm>
                  <a:off x="7423499" y="5822596"/>
                  <a:ext cx="427382" cy="51935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F04283-13B1-6CC5-789B-9FA5172C1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499" y="5822596"/>
                  <a:ext cx="427382" cy="51935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0DA7BC-C5BB-4411-C510-A7B883B966CE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>
              <a:off x="6901717" y="5535191"/>
              <a:ext cx="521782" cy="547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54CA36-71A8-94BF-67C3-01A101933C47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V="1">
              <a:off x="6903351" y="6082271"/>
              <a:ext cx="520148" cy="391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E4E0D3B-FD37-D4A1-BBE1-99BE8D2612B1}"/>
              </a:ext>
            </a:extLst>
          </p:cNvPr>
          <p:cNvSpPr txBox="1"/>
          <p:nvPr/>
        </p:nvSpPr>
        <p:spPr>
          <a:xfrm>
            <a:off x="6638103" y="4367318"/>
            <a:ext cx="70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CD114D-6344-2188-4549-5D0038434DE0}"/>
              </a:ext>
            </a:extLst>
          </p:cNvPr>
          <p:cNvGrpSpPr/>
          <p:nvPr/>
        </p:nvGrpSpPr>
        <p:grpSpPr>
          <a:xfrm>
            <a:off x="8064826" y="5621312"/>
            <a:ext cx="1893797" cy="626346"/>
            <a:chOff x="8368297" y="5191854"/>
            <a:chExt cx="1893797" cy="6263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B57A6-5228-4D4F-C86E-B58A21DD86E3}"/>
                </a:ext>
              </a:extLst>
            </p:cNvPr>
            <p:cNvSpPr txBox="1"/>
            <p:nvPr/>
          </p:nvSpPr>
          <p:spPr>
            <a:xfrm>
              <a:off x="8586884" y="5214936"/>
              <a:ext cx="1675210" cy="6032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lang="en-GB" sz="1600"/>
                <a:t>Optimizing over a </a:t>
              </a:r>
              <a:r>
                <a:rPr lang="en-GB" sz="16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</a:rPr>
                <a:t>causal model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B6F7F5-2C44-D021-0D58-F70219F20AA8}"/>
                </a:ext>
              </a:extLst>
            </p:cNvPr>
            <p:cNvSpPr/>
            <p:nvPr/>
          </p:nvSpPr>
          <p:spPr>
            <a:xfrm rot="16200000">
              <a:off x="8142581" y="5417570"/>
              <a:ext cx="576932" cy="1254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659D4BA-5711-5DA8-00DC-C24469BDB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501" y="3238719"/>
            <a:ext cx="2734107" cy="369332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0366CF-B8CA-902A-DF63-5A5B353B7970}"/>
              </a:ext>
            </a:extLst>
          </p:cNvPr>
          <p:cNvCxnSpPr>
            <a:cxnSpLocks/>
          </p:cNvCxnSpPr>
          <p:nvPr/>
        </p:nvCxnSpPr>
        <p:spPr>
          <a:xfrm flipV="1">
            <a:off x="7065818" y="3471766"/>
            <a:ext cx="223683" cy="43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004685-823E-8981-6C60-6529F304F5E3}"/>
              </a:ext>
            </a:extLst>
          </p:cNvPr>
          <p:cNvSpPr txBox="1"/>
          <p:nvPr/>
        </p:nvSpPr>
        <p:spPr>
          <a:xfrm>
            <a:off x="6603899" y="3985051"/>
            <a:ext cx="923837" cy="423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optimal intervention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4E3DFF-E1D2-1EFF-2097-BEAF47259077}"/>
              </a:ext>
            </a:extLst>
          </p:cNvPr>
          <p:cNvCxnSpPr>
            <a:cxnSpLocks/>
          </p:cNvCxnSpPr>
          <p:nvPr/>
        </p:nvCxnSpPr>
        <p:spPr>
          <a:xfrm>
            <a:off x="9121018" y="2758683"/>
            <a:ext cx="271351" cy="4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65BF48-3177-E077-FF2D-4F1594D4CB9F}"/>
              </a:ext>
            </a:extLst>
          </p:cNvPr>
          <p:cNvSpPr txBox="1"/>
          <p:nvPr/>
        </p:nvSpPr>
        <p:spPr>
          <a:xfrm>
            <a:off x="8424432" y="2438440"/>
            <a:ext cx="696586" cy="423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200" b="1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63323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</p:bldLst>
  </p:timing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werPoint 16_9 template.potx" id="{9379B5C2-89E2-4436-AAC2-A0EB58951E1D}" vid="{86F68850-0020-4398-8624-9E78985566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1</TotalTime>
  <Words>1454</Words>
  <Application>Microsoft Macintosh PowerPoint</Application>
  <PresentationFormat>Widescreen</PresentationFormat>
  <Paragraphs>569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 Narrow</vt:lpstr>
      <vt:lpstr>Imperial Sans Text Medium</vt:lpstr>
      <vt:lpstr>Imperial Sans Text Semibold</vt:lpstr>
      <vt:lpstr>Arial</vt:lpstr>
      <vt:lpstr>Cambria Math</vt:lpstr>
      <vt:lpstr>Calibri</vt:lpstr>
      <vt:lpstr>Imperial Sans Text</vt:lpstr>
      <vt:lpstr>ICL PPT Theme</vt:lpstr>
      <vt:lpstr>Causal Bayesian Optimization with Unknown Causal Graphs</vt:lpstr>
      <vt:lpstr>Approach</vt:lpstr>
      <vt:lpstr>Agenda</vt:lpstr>
      <vt:lpstr>Background</vt:lpstr>
      <vt:lpstr>Bayesian Optimization</vt:lpstr>
      <vt:lpstr>Causality</vt:lpstr>
      <vt:lpstr>Causal Discovery</vt:lpstr>
      <vt:lpstr>Bayesian Optimal Experimental Design</vt:lpstr>
      <vt:lpstr>Causal Bayesian Optimization</vt:lpstr>
      <vt:lpstr>Summary of methods</vt:lpstr>
      <vt:lpstr>Motivating experiment</vt:lpstr>
      <vt:lpstr>Misspecified DAGs</vt:lpstr>
      <vt:lpstr>PowerPoint Presentation</vt:lpstr>
      <vt:lpstr>Methodology</vt:lpstr>
      <vt:lpstr>Methodology Overview</vt:lpstr>
      <vt:lpstr>Theoretical Motivation</vt:lpstr>
      <vt:lpstr>Posterior Distribution</vt:lpstr>
      <vt:lpstr>Solution</vt:lpstr>
      <vt:lpstr>Results</vt:lpstr>
      <vt:lpstr>Erdos-Renyi Graphs</vt:lpstr>
      <vt:lpstr>Toy Examples</vt:lpstr>
      <vt:lpstr>Dream Experiment</vt:lpstr>
      <vt:lpstr>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Bayesian Optimization with Unknown Causal Graphs</dc:title>
  <dc:creator>Durand, Jean</dc:creator>
  <cp:lastModifiedBy>Durand, Jean</cp:lastModifiedBy>
  <cp:revision>2</cp:revision>
  <dcterms:created xsi:type="dcterms:W3CDTF">2024-09-09T09:16:19Z</dcterms:created>
  <dcterms:modified xsi:type="dcterms:W3CDTF">2024-09-24T09:18:57Z</dcterms:modified>
</cp:coreProperties>
</file>